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 id="2147483828" r:id="rId5"/>
  </p:sldMasterIdLst>
  <p:notesMasterIdLst>
    <p:notesMasterId r:id="rId28"/>
  </p:notesMasterIdLst>
  <p:sldIdLst>
    <p:sldId id="3471" r:id="rId6"/>
    <p:sldId id="3462" r:id="rId7"/>
    <p:sldId id="3463" r:id="rId8"/>
    <p:sldId id="3465" r:id="rId9"/>
    <p:sldId id="3464" r:id="rId10"/>
    <p:sldId id="3466" r:id="rId11"/>
    <p:sldId id="3467" r:id="rId12"/>
    <p:sldId id="3468" r:id="rId13"/>
    <p:sldId id="3469" r:id="rId14"/>
    <p:sldId id="293" r:id="rId15"/>
    <p:sldId id="3472" r:id="rId16"/>
    <p:sldId id="3473" r:id="rId17"/>
    <p:sldId id="3474" r:id="rId18"/>
    <p:sldId id="3475" r:id="rId19"/>
    <p:sldId id="3470" r:id="rId20"/>
    <p:sldId id="3476" r:id="rId21"/>
    <p:sldId id="3477" r:id="rId22"/>
    <p:sldId id="3478" r:id="rId23"/>
    <p:sldId id="3479" r:id="rId24"/>
    <p:sldId id="3480" r:id="rId25"/>
    <p:sldId id="3481" r:id="rId26"/>
    <p:sldId id="356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DD89AE-84D5-950E-B8B0-780E9FE17B7F}" name="Jan Bakewell" initials="JB" userId="S::janbakewell@sthelens.gov.uk::a8b6449c-5536-4a13-bb0e-ab4f251bd8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a:srgbClr val="B30D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2C3B11-175D-3A4D-4003-71907063D0C9}" v="53" dt="2025-05-14T09:33:15.6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5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128358-DC5B-4E89-B3D4-552241F26C4B}" type="doc">
      <dgm:prSet loTypeId="urn:microsoft.com/office/officeart/2005/8/layout/cycle8" loCatId="cycle" qsTypeId="urn:microsoft.com/office/officeart/2005/8/quickstyle/simple1" qsCatId="simple" csTypeId="urn:microsoft.com/office/officeart/2005/8/colors/accent1_2" csCatId="accent1" phldr="1"/>
      <dgm:spPr/>
    </dgm:pt>
    <dgm:pt modelId="{C4E1554C-A4A5-41F3-BC7D-BB3F231F5F1A}">
      <dgm:prSet phldrT="[Text]"/>
      <dgm:spPr>
        <a:solidFill>
          <a:srgbClr val="FF9B45"/>
        </a:solidFill>
      </dgm:spPr>
      <dgm:t>
        <a:bodyPr/>
        <a:lstStyle/>
        <a:p>
          <a:r>
            <a:rPr lang="en-GB">
              <a:latin typeface="Arial" panose="020B0604020202020204" pitchFamily="34" charset="0"/>
              <a:cs typeface="Arial" panose="020B0604020202020204" pitchFamily="34" charset="0"/>
              <a:hlinkClick xmlns:r="http://schemas.openxmlformats.org/officeDocument/2006/relationships" r:id="" action="ppaction://noaction"/>
            </a:rPr>
            <a:t>Stage 1:</a:t>
          </a:r>
        </a:p>
        <a:p>
          <a:r>
            <a:rPr lang="en-GB">
              <a:latin typeface="Arial" panose="020B0604020202020204" pitchFamily="34" charset="0"/>
              <a:cs typeface="Arial" panose="020B0604020202020204" pitchFamily="34" charset="0"/>
              <a:hlinkClick xmlns:r="http://schemas.openxmlformats.org/officeDocument/2006/relationships" r:id="" action="ppaction://noaction"/>
            </a:rPr>
            <a:t>Concept</a:t>
          </a:r>
          <a:endParaRPr lang="en-GB">
            <a:latin typeface="Arial" panose="020B0604020202020204" pitchFamily="34" charset="0"/>
            <a:cs typeface="Arial" panose="020B0604020202020204" pitchFamily="34" charset="0"/>
          </a:endParaRPr>
        </a:p>
      </dgm:t>
    </dgm:pt>
    <dgm:pt modelId="{2E56BE06-59A2-4E91-9E00-8A50DBC1AD2F}" type="parTrans" cxnId="{F81FCA9B-5D4A-4680-94F1-22321D6E33EF}">
      <dgm:prSet/>
      <dgm:spPr/>
      <dgm:t>
        <a:bodyPr/>
        <a:lstStyle/>
        <a:p>
          <a:endParaRPr lang="en-GB"/>
        </a:p>
      </dgm:t>
    </dgm:pt>
    <dgm:pt modelId="{86C2F9CC-932E-408C-AB7F-AFAB19BC63EE}" type="sibTrans" cxnId="{F81FCA9B-5D4A-4680-94F1-22321D6E33EF}">
      <dgm:prSet/>
      <dgm:spPr/>
      <dgm:t>
        <a:bodyPr/>
        <a:lstStyle/>
        <a:p>
          <a:endParaRPr lang="en-GB"/>
        </a:p>
      </dgm:t>
    </dgm:pt>
    <dgm:pt modelId="{97349A3B-8A95-4DF9-910A-96DEC20116BD}">
      <dgm:prSet phldrT="[Text]"/>
      <dgm:spPr>
        <a:solidFill>
          <a:srgbClr val="3399FF"/>
        </a:solidFill>
      </dgm:spPr>
      <dgm:t>
        <a:bodyPr/>
        <a:lstStyle/>
        <a:p>
          <a:r>
            <a:rPr lang="en-GB">
              <a:latin typeface="Arial" panose="020B0604020202020204" pitchFamily="34" charset="0"/>
              <a:cs typeface="Arial" panose="020B0604020202020204" pitchFamily="34" charset="0"/>
              <a:hlinkClick xmlns:r="http://schemas.openxmlformats.org/officeDocument/2006/relationships" r:id="" action="ppaction://noaction"/>
            </a:rPr>
            <a:t>Stage 2:</a:t>
          </a:r>
        </a:p>
        <a:p>
          <a:r>
            <a:rPr lang="en-GB">
              <a:latin typeface="Arial" panose="020B0604020202020204" pitchFamily="34" charset="0"/>
              <a:cs typeface="Arial" panose="020B0604020202020204" pitchFamily="34" charset="0"/>
              <a:hlinkClick xmlns:r="http://schemas.openxmlformats.org/officeDocument/2006/relationships" r:id="" action="ppaction://noaction"/>
            </a:rPr>
            <a:t>Initiation &amp; Planning</a:t>
          </a:r>
          <a:endParaRPr lang="en-GB">
            <a:latin typeface="Arial" panose="020B0604020202020204" pitchFamily="34" charset="0"/>
            <a:cs typeface="Arial" panose="020B0604020202020204" pitchFamily="34" charset="0"/>
          </a:endParaRPr>
        </a:p>
      </dgm:t>
    </dgm:pt>
    <dgm:pt modelId="{EB3174F4-8BD8-4381-AB6E-3475F52C2BCB}" type="parTrans" cxnId="{2FFA95CA-38D6-42CA-83BE-5B657F008178}">
      <dgm:prSet/>
      <dgm:spPr/>
      <dgm:t>
        <a:bodyPr/>
        <a:lstStyle/>
        <a:p>
          <a:endParaRPr lang="en-GB"/>
        </a:p>
      </dgm:t>
    </dgm:pt>
    <dgm:pt modelId="{276B7A09-1877-43BB-AB77-DA904C1872C3}" type="sibTrans" cxnId="{2FFA95CA-38D6-42CA-83BE-5B657F008178}">
      <dgm:prSet/>
      <dgm:spPr/>
      <dgm:t>
        <a:bodyPr/>
        <a:lstStyle/>
        <a:p>
          <a:endParaRPr lang="en-GB"/>
        </a:p>
      </dgm:t>
    </dgm:pt>
    <dgm:pt modelId="{232DE6B2-43C6-4976-A936-DFD5F9729209}">
      <dgm:prSet phldrT="[Text]"/>
      <dgm:spPr>
        <a:solidFill>
          <a:srgbClr val="009999"/>
        </a:solidFill>
      </dgm:spPr>
      <dgm:t>
        <a:bodyPr/>
        <a:lstStyle/>
        <a:p>
          <a:r>
            <a:rPr lang="en-GB">
              <a:latin typeface="Arial" panose="020B0604020202020204" pitchFamily="34" charset="0"/>
              <a:cs typeface="Arial" panose="020B0604020202020204" pitchFamily="34" charset="0"/>
              <a:hlinkClick xmlns:r="http://schemas.openxmlformats.org/officeDocument/2006/relationships" r:id="" action="ppaction://noaction"/>
            </a:rPr>
            <a:t>Stage 3:</a:t>
          </a:r>
        </a:p>
        <a:p>
          <a:r>
            <a:rPr lang="en-GB">
              <a:latin typeface="Arial" panose="020B0604020202020204" pitchFamily="34" charset="0"/>
              <a:cs typeface="Arial" panose="020B0604020202020204" pitchFamily="34" charset="0"/>
              <a:hlinkClick xmlns:r="http://schemas.openxmlformats.org/officeDocument/2006/relationships" r:id="" action="ppaction://noaction"/>
            </a:rPr>
            <a:t>Delivery</a:t>
          </a:r>
          <a:endParaRPr lang="en-GB">
            <a:latin typeface="Arial" panose="020B0604020202020204" pitchFamily="34" charset="0"/>
            <a:cs typeface="Arial" panose="020B0604020202020204" pitchFamily="34" charset="0"/>
          </a:endParaRPr>
        </a:p>
      </dgm:t>
    </dgm:pt>
    <dgm:pt modelId="{DE9C6427-273E-4E37-933E-F7E8F6825CD5}" type="parTrans" cxnId="{832E6324-12E8-4121-9CA2-1BEF0369164B}">
      <dgm:prSet/>
      <dgm:spPr/>
      <dgm:t>
        <a:bodyPr/>
        <a:lstStyle/>
        <a:p>
          <a:endParaRPr lang="en-GB"/>
        </a:p>
      </dgm:t>
    </dgm:pt>
    <dgm:pt modelId="{3B8C5D80-0D55-4239-95D8-679186B53796}" type="sibTrans" cxnId="{832E6324-12E8-4121-9CA2-1BEF0369164B}">
      <dgm:prSet/>
      <dgm:spPr/>
      <dgm:t>
        <a:bodyPr/>
        <a:lstStyle/>
        <a:p>
          <a:endParaRPr lang="en-GB"/>
        </a:p>
      </dgm:t>
    </dgm:pt>
    <dgm:pt modelId="{16789763-9501-4F2C-A59D-B51DEA593CC3}">
      <dgm:prSet phldrT="[Text]"/>
      <dgm:spPr>
        <a:solidFill>
          <a:srgbClr val="FF7C80"/>
        </a:solidFill>
      </dgm:spPr>
      <dgm:t>
        <a:bodyPr/>
        <a:lstStyle/>
        <a:p>
          <a:r>
            <a:rPr lang="en-GB">
              <a:latin typeface="Arial" panose="020B0604020202020204" pitchFamily="34" charset="0"/>
              <a:cs typeface="Arial" panose="020B0604020202020204" pitchFamily="34" charset="0"/>
              <a:hlinkClick xmlns:r="http://schemas.openxmlformats.org/officeDocument/2006/relationships" r:id="" action="ppaction://noaction"/>
            </a:rPr>
            <a:t>Stage 4:</a:t>
          </a:r>
        </a:p>
        <a:p>
          <a:r>
            <a:rPr lang="en-GB">
              <a:latin typeface="Arial" panose="020B0604020202020204" pitchFamily="34" charset="0"/>
              <a:cs typeface="Arial" panose="020B0604020202020204" pitchFamily="34" charset="0"/>
              <a:hlinkClick xmlns:r="http://schemas.openxmlformats.org/officeDocument/2006/relationships" r:id="" action="ppaction://noaction"/>
            </a:rPr>
            <a:t>Evaluation &amp; Closure</a:t>
          </a:r>
          <a:endParaRPr lang="en-GB">
            <a:latin typeface="Arial" panose="020B0604020202020204" pitchFamily="34" charset="0"/>
            <a:cs typeface="Arial" panose="020B0604020202020204" pitchFamily="34" charset="0"/>
          </a:endParaRPr>
        </a:p>
      </dgm:t>
    </dgm:pt>
    <dgm:pt modelId="{87E05EBE-C579-469A-881A-150D9E4E6303}" type="parTrans" cxnId="{AD12ACC3-4C26-4D09-BE84-A50B225F181C}">
      <dgm:prSet/>
      <dgm:spPr/>
      <dgm:t>
        <a:bodyPr/>
        <a:lstStyle/>
        <a:p>
          <a:endParaRPr lang="en-GB"/>
        </a:p>
      </dgm:t>
    </dgm:pt>
    <dgm:pt modelId="{83B205F1-5127-4535-B1D5-EB85F94A0316}" type="sibTrans" cxnId="{AD12ACC3-4C26-4D09-BE84-A50B225F181C}">
      <dgm:prSet/>
      <dgm:spPr/>
      <dgm:t>
        <a:bodyPr/>
        <a:lstStyle/>
        <a:p>
          <a:endParaRPr lang="en-GB"/>
        </a:p>
      </dgm:t>
    </dgm:pt>
    <dgm:pt modelId="{4FD2663A-B9C3-4C60-A8AA-095A8000BD3E}" type="pres">
      <dgm:prSet presAssocID="{B1128358-DC5B-4E89-B3D4-552241F26C4B}" presName="compositeShape" presStyleCnt="0">
        <dgm:presLayoutVars>
          <dgm:chMax val="7"/>
          <dgm:dir/>
          <dgm:resizeHandles val="exact"/>
        </dgm:presLayoutVars>
      </dgm:prSet>
      <dgm:spPr/>
    </dgm:pt>
    <dgm:pt modelId="{646DAE4F-5AF1-4600-8A5F-CE2C2F13213C}" type="pres">
      <dgm:prSet presAssocID="{B1128358-DC5B-4E89-B3D4-552241F26C4B}" presName="wedge1" presStyleLbl="node1" presStyleIdx="0" presStyleCnt="4"/>
      <dgm:spPr/>
    </dgm:pt>
    <dgm:pt modelId="{3FF89088-665F-4D1C-AC90-30B25D6088B1}" type="pres">
      <dgm:prSet presAssocID="{B1128358-DC5B-4E89-B3D4-552241F26C4B}" presName="dummy1a" presStyleCnt="0"/>
      <dgm:spPr/>
    </dgm:pt>
    <dgm:pt modelId="{76C9E83E-CD26-4F6C-9057-998942858F66}" type="pres">
      <dgm:prSet presAssocID="{B1128358-DC5B-4E89-B3D4-552241F26C4B}" presName="dummy1b" presStyleCnt="0"/>
      <dgm:spPr/>
    </dgm:pt>
    <dgm:pt modelId="{15A14508-C928-4DB2-8CE1-94621939CF58}" type="pres">
      <dgm:prSet presAssocID="{B1128358-DC5B-4E89-B3D4-552241F26C4B}" presName="wedge1Tx" presStyleLbl="node1" presStyleIdx="0" presStyleCnt="4">
        <dgm:presLayoutVars>
          <dgm:chMax val="0"/>
          <dgm:chPref val="0"/>
          <dgm:bulletEnabled val="1"/>
        </dgm:presLayoutVars>
      </dgm:prSet>
      <dgm:spPr/>
    </dgm:pt>
    <dgm:pt modelId="{2A3C7EA0-A6FA-4257-8AA8-DAF4FDF00038}" type="pres">
      <dgm:prSet presAssocID="{B1128358-DC5B-4E89-B3D4-552241F26C4B}" presName="wedge2" presStyleLbl="node1" presStyleIdx="1" presStyleCnt="4"/>
      <dgm:spPr/>
    </dgm:pt>
    <dgm:pt modelId="{B2D68B60-599A-48A1-B500-95CB01E0FF9A}" type="pres">
      <dgm:prSet presAssocID="{B1128358-DC5B-4E89-B3D4-552241F26C4B}" presName="dummy2a" presStyleCnt="0"/>
      <dgm:spPr/>
    </dgm:pt>
    <dgm:pt modelId="{65498059-EAB7-4F46-925D-ABC61B558C1C}" type="pres">
      <dgm:prSet presAssocID="{B1128358-DC5B-4E89-B3D4-552241F26C4B}" presName="dummy2b" presStyleCnt="0"/>
      <dgm:spPr/>
    </dgm:pt>
    <dgm:pt modelId="{7BC14C79-511F-41B1-9E70-F1351EB93DE1}" type="pres">
      <dgm:prSet presAssocID="{B1128358-DC5B-4E89-B3D4-552241F26C4B}" presName="wedge2Tx" presStyleLbl="node1" presStyleIdx="1" presStyleCnt="4">
        <dgm:presLayoutVars>
          <dgm:chMax val="0"/>
          <dgm:chPref val="0"/>
          <dgm:bulletEnabled val="1"/>
        </dgm:presLayoutVars>
      </dgm:prSet>
      <dgm:spPr/>
    </dgm:pt>
    <dgm:pt modelId="{02623A34-CD30-4030-9AC1-05138671A6DB}" type="pres">
      <dgm:prSet presAssocID="{B1128358-DC5B-4E89-B3D4-552241F26C4B}" presName="wedge3" presStyleLbl="node1" presStyleIdx="2" presStyleCnt="4"/>
      <dgm:spPr/>
    </dgm:pt>
    <dgm:pt modelId="{364BF6DB-3365-4B1E-90C4-2E09469A3576}" type="pres">
      <dgm:prSet presAssocID="{B1128358-DC5B-4E89-B3D4-552241F26C4B}" presName="dummy3a" presStyleCnt="0"/>
      <dgm:spPr/>
    </dgm:pt>
    <dgm:pt modelId="{6421ED73-E79C-47F5-B267-2164AF3F84F4}" type="pres">
      <dgm:prSet presAssocID="{B1128358-DC5B-4E89-B3D4-552241F26C4B}" presName="dummy3b" presStyleCnt="0"/>
      <dgm:spPr/>
    </dgm:pt>
    <dgm:pt modelId="{C536C950-8DE9-41BB-9906-EF90DBB68D8B}" type="pres">
      <dgm:prSet presAssocID="{B1128358-DC5B-4E89-B3D4-552241F26C4B}" presName="wedge3Tx" presStyleLbl="node1" presStyleIdx="2" presStyleCnt="4">
        <dgm:presLayoutVars>
          <dgm:chMax val="0"/>
          <dgm:chPref val="0"/>
          <dgm:bulletEnabled val="1"/>
        </dgm:presLayoutVars>
      </dgm:prSet>
      <dgm:spPr/>
    </dgm:pt>
    <dgm:pt modelId="{F041C68E-7E1E-499F-A8AD-CAB6032D4F1B}" type="pres">
      <dgm:prSet presAssocID="{B1128358-DC5B-4E89-B3D4-552241F26C4B}" presName="wedge4" presStyleLbl="node1" presStyleIdx="3" presStyleCnt="4"/>
      <dgm:spPr/>
    </dgm:pt>
    <dgm:pt modelId="{9D6FC9BF-137F-4272-9EA8-BE8BE5AD4667}" type="pres">
      <dgm:prSet presAssocID="{B1128358-DC5B-4E89-B3D4-552241F26C4B}" presName="dummy4a" presStyleCnt="0"/>
      <dgm:spPr/>
    </dgm:pt>
    <dgm:pt modelId="{09546CFD-F92F-4ED5-904F-6EC65F552B2E}" type="pres">
      <dgm:prSet presAssocID="{B1128358-DC5B-4E89-B3D4-552241F26C4B}" presName="dummy4b" presStyleCnt="0"/>
      <dgm:spPr/>
    </dgm:pt>
    <dgm:pt modelId="{902D52BD-4348-4BA2-9CF0-855A6234B84B}" type="pres">
      <dgm:prSet presAssocID="{B1128358-DC5B-4E89-B3D4-552241F26C4B}" presName="wedge4Tx" presStyleLbl="node1" presStyleIdx="3" presStyleCnt="4">
        <dgm:presLayoutVars>
          <dgm:chMax val="0"/>
          <dgm:chPref val="0"/>
          <dgm:bulletEnabled val="1"/>
        </dgm:presLayoutVars>
      </dgm:prSet>
      <dgm:spPr/>
    </dgm:pt>
    <dgm:pt modelId="{900FC377-36ED-49EF-8F02-C5B592F2292E}" type="pres">
      <dgm:prSet presAssocID="{86C2F9CC-932E-408C-AB7F-AFAB19BC63EE}" presName="arrowWedge1" presStyleLbl="fgSibTrans2D1" presStyleIdx="0" presStyleCnt="4" custLinFactNeighborX="419" custLinFactNeighborY="-1516"/>
      <dgm:spPr>
        <a:ln>
          <a:solidFill>
            <a:srgbClr val="D24726"/>
          </a:solidFill>
        </a:ln>
      </dgm:spPr>
    </dgm:pt>
    <dgm:pt modelId="{A22D8423-ABB4-47CD-A579-4BB9B8033711}" type="pres">
      <dgm:prSet presAssocID="{276B7A09-1877-43BB-AB77-DA904C1872C3}" presName="arrowWedge2" presStyleLbl="fgSibTrans2D1" presStyleIdx="1" presStyleCnt="4"/>
      <dgm:spPr>
        <a:ln>
          <a:solidFill>
            <a:srgbClr val="D24726"/>
          </a:solidFill>
        </a:ln>
      </dgm:spPr>
    </dgm:pt>
    <dgm:pt modelId="{487054EA-1F7E-4796-9477-23BCF1F1EC17}" type="pres">
      <dgm:prSet presAssocID="{3B8C5D80-0D55-4239-95D8-679186B53796}" presName="arrowWedge3" presStyleLbl="fgSibTrans2D1" presStyleIdx="2" presStyleCnt="4"/>
      <dgm:spPr>
        <a:ln>
          <a:solidFill>
            <a:srgbClr val="D24726"/>
          </a:solidFill>
        </a:ln>
      </dgm:spPr>
    </dgm:pt>
    <dgm:pt modelId="{B6883FBC-D584-48C1-A6A9-CB54E86F0251}" type="pres">
      <dgm:prSet presAssocID="{83B205F1-5127-4535-B1D5-EB85F94A0316}" presName="arrowWedge4" presStyleLbl="fgSibTrans2D1" presStyleIdx="3" presStyleCnt="4"/>
      <dgm:spPr>
        <a:ln>
          <a:solidFill>
            <a:srgbClr val="D24726"/>
          </a:solidFill>
        </a:ln>
      </dgm:spPr>
    </dgm:pt>
  </dgm:ptLst>
  <dgm:cxnLst>
    <dgm:cxn modelId="{DEC3FC12-B956-46EC-BB82-B669C78D5A30}" type="presOf" srcId="{C4E1554C-A4A5-41F3-BC7D-BB3F231F5F1A}" destId="{15A14508-C928-4DB2-8CE1-94621939CF58}" srcOrd="1" destOrd="0" presId="urn:microsoft.com/office/officeart/2005/8/layout/cycle8"/>
    <dgm:cxn modelId="{832E6324-12E8-4121-9CA2-1BEF0369164B}" srcId="{B1128358-DC5B-4E89-B3D4-552241F26C4B}" destId="{232DE6B2-43C6-4976-A936-DFD5F9729209}" srcOrd="2" destOrd="0" parTransId="{DE9C6427-273E-4E37-933E-F7E8F6825CD5}" sibTransId="{3B8C5D80-0D55-4239-95D8-679186B53796}"/>
    <dgm:cxn modelId="{045DCA44-DDBF-4F6B-8885-6158229BE40C}" type="presOf" srcId="{97349A3B-8A95-4DF9-910A-96DEC20116BD}" destId="{7BC14C79-511F-41B1-9E70-F1351EB93DE1}" srcOrd="1" destOrd="0" presId="urn:microsoft.com/office/officeart/2005/8/layout/cycle8"/>
    <dgm:cxn modelId="{54DD6950-DC4B-4B16-9BD6-D996F6D9FE85}" type="presOf" srcId="{232DE6B2-43C6-4976-A936-DFD5F9729209}" destId="{02623A34-CD30-4030-9AC1-05138671A6DB}" srcOrd="0" destOrd="0" presId="urn:microsoft.com/office/officeart/2005/8/layout/cycle8"/>
    <dgm:cxn modelId="{EBAC1357-3F55-434F-9CE5-E76EBF7D21E7}" type="presOf" srcId="{97349A3B-8A95-4DF9-910A-96DEC20116BD}" destId="{2A3C7EA0-A6FA-4257-8AA8-DAF4FDF00038}" srcOrd="0" destOrd="0" presId="urn:microsoft.com/office/officeart/2005/8/layout/cycle8"/>
    <dgm:cxn modelId="{B5525794-E492-447E-958E-A23AACBD9974}" type="presOf" srcId="{232DE6B2-43C6-4976-A936-DFD5F9729209}" destId="{C536C950-8DE9-41BB-9906-EF90DBB68D8B}" srcOrd="1" destOrd="0" presId="urn:microsoft.com/office/officeart/2005/8/layout/cycle8"/>
    <dgm:cxn modelId="{F81FCA9B-5D4A-4680-94F1-22321D6E33EF}" srcId="{B1128358-DC5B-4E89-B3D4-552241F26C4B}" destId="{C4E1554C-A4A5-41F3-BC7D-BB3F231F5F1A}" srcOrd="0" destOrd="0" parTransId="{2E56BE06-59A2-4E91-9E00-8A50DBC1AD2F}" sibTransId="{86C2F9CC-932E-408C-AB7F-AFAB19BC63EE}"/>
    <dgm:cxn modelId="{EF8F2DA6-F0A4-4937-B55C-B9F593897CA8}" type="presOf" srcId="{16789763-9501-4F2C-A59D-B51DEA593CC3}" destId="{F041C68E-7E1E-499F-A8AD-CAB6032D4F1B}" srcOrd="0" destOrd="0" presId="urn:microsoft.com/office/officeart/2005/8/layout/cycle8"/>
    <dgm:cxn modelId="{AD12ACC3-4C26-4D09-BE84-A50B225F181C}" srcId="{B1128358-DC5B-4E89-B3D4-552241F26C4B}" destId="{16789763-9501-4F2C-A59D-B51DEA593CC3}" srcOrd="3" destOrd="0" parTransId="{87E05EBE-C579-469A-881A-150D9E4E6303}" sibTransId="{83B205F1-5127-4535-B1D5-EB85F94A0316}"/>
    <dgm:cxn modelId="{2FFA95CA-38D6-42CA-83BE-5B657F008178}" srcId="{B1128358-DC5B-4E89-B3D4-552241F26C4B}" destId="{97349A3B-8A95-4DF9-910A-96DEC20116BD}" srcOrd="1" destOrd="0" parTransId="{EB3174F4-8BD8-4381-AB6E-3475F52C2BCB}" sibTransId="{276B7A09-1877-43BB-AB77-DA904C1872C3}"/>
    <dgm:cxn modelId="{EB0167CD-5505-4585-A224-2E07F1E37F6D}" type="presOf" srcId="{16789763-9501-4F2C-A59D-B51DEA593CC3}" destId="{902D52BD-4348-4BA2-9CF0-855A6234B84B}" srcOrd="1" destOrd="0" presId="urn:microsoft.com/office/officeart/2005/8/layout/cycle8"/>
    <dgm:cxn modelId="{B58FBAD4-E75D-47DB-9149-B950B1766661}" type="presOf" srcId="{B1128358-DC5B-4E89-B3D4-552241F26C4B}" destId="{4FD2663A-B9C3-4C60-A8AA-095A8000BD3E}" srcOrd="0" destOrd="0" presId="urn:microsoft.com/office/officeart/2005/8/layout/cycle8"/>
    <dgm:cxn modelId="{81AF36E7-0CA6-4720-960B-DC7ABB6A8412}" type="presOf" srcId="{C4E1554C-A4A5-41F3-BC7D-BB3F231F5F1A}" destId="{646DAE4F-5AF1-4600-8A5F-CE2C2F13213C}" srcOrd="0" destOrd="0" presId="urn:microsoft.com/office/officeart/2005/8/layout/cycle8"/>
    <dgm:cxn modelId="{17EA4DB2-A29C-41C1-B821-46C287593162}" type="presParOf" srcId="{4FD2663A-B9C3-4C60-A8AA-095A8000BD3E}" destId="{646DAE4F-5AF1-4600-8A5F-CE2C2F13213C}" srcOrd="0" destOrd="0" presId="urn:microsoft.com/office/officeart/2005/8/layout/cycle8"/>
    <dgm:cxn modelId="{7FC36115-3C3E-42B8-8895-F342C90D9F5B}" type="presParOf" srcId="{4FD2663A-B9C3-4C60-A8AA-095A8000BD3E}" destId="{3FF89088-665F-4D1C-AC90-30B25D6088B1}" srcOrd="1" destOrd="0" presId="urn:microsoft.com/office/officeart/2005/8/layout/cycle8"/>
    <dgm:cxn modelId="{C659F081-F5D7-4F65-B04C-BF58CD8357D2}" type="presParOf" srcId="{4FD2663A-B9C3-4C60-A8AA-095A8000BD3E}" destId="{76C9E83E-CD26-4F6C-9057-998942858F66}" srcOrd="2" destOrd="0" presId="urn:microsoft.com/office/officeart/2005/8/layout/cycle8"/>
    <dgm:cxn modelId="{ABD8FA6F-CA51-44E6-9258-679266500055}" type="presParOf" srcId="{4FD2663A-B9C3-4C60-A8AA-095A8000BD3E}" destId="{15A14508-C928-4DB2-8CE1-94621939CF58}" srcOrd="3" destOrd="0" presId="urn:microsoft.com/office/officeart/2005/8/layout/cycle8"/>
    <dgm:cxn modelId="{35FBDB77-E0E0-4F31-A352-FA0BCCD4BD2C}" type="presParOf" srcId="{4FD2663A-B9C3-4C60-A8AA-095A8000BD3E}" destId="{2A3C7EA0-A6FA-4257-8AA8-DAF4FDF00038}" srcOrd="4" destOrd="0" presId="urn:microsoft.com/office/officeart/2005/8/layout/cycle8"/>
    <dgm:cxn modelId="{C3FC6108-5192-49F3-A27D-408190B97874}" type="presParOf" srcId="{4FD2663A-B9C3-4C60-A8AA-095A8000BD3E}" destId="{B2D68B60-599A-48A1-B500-95CB01E0FF9A}" srcOrd="5" destOrd="0" presId="urn:microsoft.com/office/officeart/2005/8/layout/cycle8"/>
    <dgm:cxn modelId="{1184FE52-5C2F-4B3C-915C-68AEAE7F1675}" type="presParOf" srcId="{4FD2663A-B9C3-4C60-A8AA-095A8000BD3E}" destId="{65498059-EAB7-4F46-925D-ABC61B558C1C}" srcOrd="6" destOrd="0" presId="urn:microsoft.com/office/officeart/2005/8/layout/cycle8"/>
    <dgm:cxn modelId="{E8E91AEB-6FFA-47F9-A782-E5A6AE4C37D0}" type="presParOf" srcId="{4FD2663A-B9C3-4C60-A8AA-095A8000BD3E}" destId="{7BC14C79-511F-41B1-9E70-F1351EB93DE1}" srcOrd="7" destOrd="0" presId="urn:microsoft.com/office/officeart/2005/8/layout/cycle8"/>
    <dgm:cxn modelId="{81AEC434-7C93-4CF9-98CA-D0BCDFC29FE3}" type="presParOf" srcId="{4FD2663A-B9C3-4C60-A8AA-095A8000BD3E}" destId="{02623A34-CD30-4030-9AC1-05138671A6DB}" srcOrd="8" destOrd="0" presId="urn:microsoft.com/office/officeart/2005/8/layout/cycle8"/>
    <dgm:cxn modelId="{1646926D-CFFE-46DD-BEEF-92CB3E2CEA5D}" type="presParOf" srcId="{4FD2663A-B9C3-4C60-A8AA-095A8000BD3E}" destId="{364BF6DB-3365-4B1E-90C4-2E09469A3576}" srcOrd="9" destOrd="0" presId="urn:microsoft.com/office/officeart/2005/8/layout/cycle8"/>
    <dgm:cxn modelId="{CBBE195A-5896-49D0-BA2D-F83D7D6ADE18}" type="presParOf" srcId="{4FD2663A-B9C3-4C60-A8AA-095A8000BD3E}" destId="{6421ED73-E79C-47F5-B267-2164AF3F84F4}" srcOrd="10" destOrd="0" presId="urn:microsoft.com/office/officeart/2005/8/layout/cycle8"/>
    <dgm:cxn modelId="{9DD42428-4BC7-4574-A1B7-18474BA02521}" type="presParOf" srcId="{4FD2663A-B9C3-4C60-A8AA-095A8000BD3E}" destId="{C536C950-8DE9-41BB-9906-EF90DBB68D8B}" srcOrd="11" destOrd="0" presId="urn:microsoft.com/office/officeart/2005/8/layout/cycle8"/>
    <dgm:cxn modelId="{7192265E-00B7-47AD-8A91-3243ED053A5B}" type="presParOf" srcId="{4FD2663A-B9C3-4C60-A8AA-095A8000BD3E}" destId="{F041C68E-7E1E-499F-A8AD-CAB6032D4F1B}" srcOrd="12" destOrd="0" presId="urn:microsoft.com/office/officeart/2005/8/layout/cycle8"/>
    <dgm:cxn modelId="{5DD801C5-0E5B-4A82-AC04-75BC22DC3A96}" type="presParOf" srcId="{4FD2663A-B9C3-4C60-A8AA-095A8000BD3E}" destId="{9D6FC9BF-137F-4272-9EA8-BE8BE5AD4667}" srcOrd="13" destOrd="0" presId="urn:microsoft.com/office/officeart/2005/8/layout/cycle8"/>
    <dgm:cxn modelId="{A22EA855-BCA9-4180-BAC2-C45E6791AFDD}" type="presParOf" srcId="{4FD2663A-B9C3-4C60-A8AA-095A8000BD3E}" destId="{09546CFD-F92F-4ED5-904F-6EC65F552B2E}" srcOrd="14" destOrd="0" presId="urn:microsoft.com/office/officeart/2005/8/layout/cycle8"/>
    <dgm:cxn modelId="{45C370E7-4DB8-458E-9C05-18BE2493BA44}" type="presParOf" srcId="{4FD2663A-B9C3-4C60-A8AA-095A8000BD3E}" destId="{902D52BD-4348-4BA2-9CF0-855A6234B84B}" srcOrd="15" destOrd="0" presId="urn:microsoft.com/office/officeart/2005/8/layout/cycle8"/>
    <dgm:cxn modelId="{81EDD9F0-6F15-4553-9F0E-1B22C382E52C}" type="presParOf" srcId="{4FD2663A-B9C3-4C60-A8AA-095A8000BD3E}" destId="{900FC377-36ED-49EF-8F02-C5B592F2292E}" srcOrd="16" destOrd="0" presId="urn:microsoft.com/office/officeart/2005/8/layout/cycle8"/>
    <dgm:cxn modelId="{051B8B94-E8C8-40EC-9F10-48C865F1E8C7}" type="presParOf" srcId="{4FD2663A-B9C3-4C60-A8AA-095A8000BD3E}" destId="{A22D8423-ABB4-47CD-A579-4BB9B8033711}" srcOrd="17" destOrd="0" presId="urn:microsoft.com/office/officeart/2005/8/layout/cycle8"/>
    <dgm:cxn modelId="{16C21A06-31F1-43D9-9063-6E3137526AD4}" type="presParOf" srcId="{4FD2663A-B9C3-4C60-A8AA-095A8000BD3E}" destId="{487054EA-1F7E-4796-9477-23BCF1F1EC17}" srcOrd="18" destOrd="0" presId="urn:microsoft.com/office/officeart/2005/8/layout/cycle8"/>
    <dgm:cxn modelId="{0B042B42-C032-43BC-B516-87630FCE281D}" type="presParOf" srcId="{4FD2663A-B9C3-4C60-A8AA-095A8000BD3E}" destId="{B6883FBC-D584-48C1-A6A9-CB54E86F0251}"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DAE4F-5AF1-4600-8A5F-CE2C2F13213C}">
      <dsp:nvSpPr>
        <dsp:cNvPr id="0" name=""/>
        <dsp:cNvSpPr/>
      </dsp:nvSpPr>
      <dsp:spPr>
        <a:xfrm>
          <a:off x="569433" y="245662"/>
          <a:ext cx="3360801" cy="3360801"/>
        </a:xfrm>
        <a:prstGeom prst="pie">
          <a:avLst>
            <a:gd name="adj1" fmla="val 16200000"/>
            <a:gd name="adj2" fmla="val 0"/>
          </a:avLst>
        </a:prstGeom>
        <a:solidFill>
          <a:srgbClr val="FF9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latin typeface="Arial" panose="020B0604020202020204" pitchFamily="34" charset="0"/>
              <a:cs typeface="Arial" panose="020B0604020202020204" pitchFamily="34" charset="0"/>
              <a:hlinkClick xmlns:r="http://schemas.openxmlformats.org/officeDocument/2006/relationships" r:id="" action="ppaction://noaction"/>
            </a:rPr>
            <a:t>Stage 1:</a:t>
          </a:r>
        </a:p>
        <a:p>
          <a:pPr marL="0" lvl="0" indent="0" algn="ctr" defTabSz="844550">
            <a:lnSpc>
              <a:spcPct val="90000"/>
            </a:lnSpc>
            <a:spcBef>
              <a:spcPct val="0"/>
            </a:spcBef>
            <a:spcAft>
              <a:spcPct val="35000"/>
            </a:spcAft>
            <a:buNone/>
          </a:pPr>
          <a:r>
            <a:rPr lang="en-GB" sz="1900" kern="1200">
              <a:latin typeface="Arial" panose="020B0604020202020204" pitchFamily="34" charset="0"/>
              <a:cs typeface="Arial" panose="020B0604020202020204" pitchFamily="34" charset="0"/>
              <a:hlinkClick xmlns:r="http://schemas.openxmlformats.org/officeDocument/2006/relationships" r:id="" action="ppaction://noaction"/>
            </a:rPr>
            <a:t>Concept</a:t>
          </a:r>
          <a:endParaRPr lang="en-GB" sz="1900" kern="1200">
            <a:latin typeface="Arial" panose="020B0604020202020204" pitchFamily="34" charset="0"/>
            <a:cs typeface="Arial" panose="020B0604020202020204" pitchFamily="34" charset="0"/>
          </a:endParaRPr>
        </a:p>
      </dsp:txBody>
      <dsp:txXfrm>
        <a:off x="2353458" y="942228"/>
        <a:ext cx="1240295" cy="920219"/>
      </dsp:txXfrm>
    </dsp:sp>
    <dsp:sp modelId="{2A3C7EA0-A6FA-4257-8AA8-DAF4FDF00038}">
      <dsp:nvSpPr>
        <dsp:cNvPr id="0" name=""/>
        <dsp:cNvSpPr/>
      </dsp:nvSpPr>
      <dsp:spPr>
        <a:xfrm>
          <a:off x="569433" y="358489"/>
          <a:ext cx="3360801" cy="3360801"/>
        </a:xfrm>
        <a:prstGeom prst="pie">
          <a:avLst>
            <a:gd name="adj1" fmla="val 0"/>
            <a:gd name="adj2" fmla="val 5400000"/>
          </a:avLst>
        </a:prstGeom>
        <a:solidFill>
          <a:srgbClr val="33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latin typeface="Arial" panose="020B0604020202020204" pitchFamily="34" charset="0"/>
              <a:cs typeface="Arial" panose="020B0604020202020204" pitchFamily="34" charset="0"/>
              <a:hlinkClick xmlns:r="http://schemas.openxmlformats.org/officeDocument/2006/relationships" r:id="" action="ppaction://noaction"/>
            </a:rPr>
            <a:t>Stage 2:</a:t>
          </a:r>
        </a:p>
        <a:p>
          <a:pPr marL="0" lvl="0" indent="0" algn="ctr" defTabSz="844550">
            <a:lnSpc>
              <a:spcPct val="90000"/>
            </a:lnSpc>
            <a:spcBef>
              <a:spcPct val="0"/>
            </a:spcBef>
            <a:spcAft>
              <a:spcPct val="35000"/>
            </a:spcAft>
            <a:buNone/>
          </a:pPr>
          <a:r>
            <a:rPr lang="en-GB" sz="1900" kern="1200">
              <a:latin typeface="Arial" panose="020B0604020202020204" pitchFamily="34" charset="0"/>
              <a:cs typeface="Arial" panose="020B0604020202020204" pitchFamily="34" charset="0"/>
              <a:hlinkClick xmlns:r="http://schemas.openxmlformats.org/officeDocument/2006/relationships" r:id="" action="ppaction://noaction"/>
            </a:rPr>
            <a:t>Initiation &amp; Planning</a:t>
          </a:r>
          <a:endParaRPr lang="en-GB" sz="1900" kern="1200">
            <a:latin typeface="Arial" panose="020B0604020202020204" pitchFamily="34" charset="0"/>
            <a:cs typeface="Arial" panose="020B0604020202020204" pitchFamily="34" charset="0"/>
          </a:endParaRPr>
        </a:p>
      </dsp:txBody>
      <dsp:txXfrm>
        <a:off x="2353458" y="2102505"/>
        <a:ext cx="1240295" cy="920219"/>
      </dsp:txXfrm>
    </dsp:sp>
    <dsp:sp modelId="{02623A34-CD30-4030-9AC1-05138671A6DB}">
      <dsp:nvSpPr>
        <dsp:cNvPr id="0" name=""/>
        <dsp:cNvSpPr/>
      </dsp:nvSpPr>
      <dsp:spPr>
        <a:xfrm>
          <a:off x="456606" y="358489"/>
          <a:ext cx="3360801" cy="3360801"/>
        </a:xfrm>
        <a:prstGeom prst="pie">
          <a:avLst>
            <a:gd name="adj1" fmla="val 5400000"/>
            <a:gd name="adj2" fmla="val 1080000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latin typeface="Arial" panose="020B0604020202020204" pitchFamily="34" charset="0"/>
              <a:cs typeface="Arial" panose="020B0604020202020204" pitchFamily="34" charset="0"/>
              <a:hlinkClick xmlns:r="http://schemas.openxmlformats.org/officeDocument/2006/relationships" r:id="" action="ppaction://noaction"/>
            </a:rPr>
            <a:t>Stage 3:</a:t>
          </a:r>
        </a:p>
        <a:p>
          <a:pPr marL="0" lvl="0" indent="0" algn="ctr" defTabSz="844550">
            <a:lnSpc>
              <a:spcPct val="90000"/>
            </a:lnSpc>
            <a:spcBef>
              <a:spcPct val="0"/>
            </a:spcBef>
            <a:spcAft>
              <a:spcPct val="35000"/>
            </a:spcAft>
            <a:buNone/>
          </a:pPr>
          <a:r>
            <a:rPr lang="en-GB" sz="1900" kern="1200">
              <a:latin typeface="Arial" panose="020B0604020202020204" pitchFamily="34" charset="0"/>
              <a:cs typeface="Arial" panose="020B0604020202020204" pitchFamily="34" charset="0"/>
              <a:hlinkClick xmlns:r="http://schemas.openxmlformats.org/officeDocument/2006/relationships" r:id="" action="ppaction://noaction"/>
            </a:rPr>
            <a:t>Delivery</a:t>
          </a:r>
          <a:endParaRPr lang="en-GB" sz="1900" kern="1200">
            <a:latin typeface="Arial" panose="020B0604020202020204" pitchFamily="34" charset="0"/>
            <a:cs typeface="Arial" panose="020B0604020202020204" pitchFamily="34" charset="0"/>
          </a:endParaRPr>
        </a:p>
      </dsp:txBody>
      <dsp:txXfrm>
        <a:off x="793086" y="2102505"/>
        <a:ext cx="1240295" cy="920219"/>
      </dsp:txXfrm>
    </dsp:sp>
    <dsp:sp modelId="{F041C68E-7E1E-499F-A8AD-CAB6032D4F1B}">
      <dsp:nvSpPr>
        <dsp:cNvPr id="0" name=""/>
        <dsp:cNvSpPr/>
      </dsp:nvSpPr>
      <dsp:spPr>
        <a:xfrm>
          <a:off x="456606" y="245662"/>
          <a:ext cx="3360801" cy="3360801"/>
        </a:xfrm>
        <a:prstGeom prst="pie">
          <a:avLst>
            <a:gd name="adj1" fmla="val 10800000"/>
            <a:gd name="adj2" fmla="val 16200000"/>
          </a:avLst>
        </a:prstGeom>
        <a:solidFill>
          <a:srgbClr val="FF7C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latin typeface="Arial" panose="020B0604020202020204" pitchFamily="34" charset="0"/>
              <a:cs typeface="Arial" panose="020B0604020202020204" pitchFamily="34" charset="0"/>
              <a:hlinkClick xmlns:r="http://schemas.openxmlformats.org/officeDocument/2006/relationships" r:id="" action="ppaction://noaction"/>
            </a:rPr>
            <a:t>Stage 4:</a:t>
          </a:r>
        </a:p>
        <a:p>
          <a:pPr marL="0" lvl="0" indent="0" algn="ctr" defTabSz="844550">
            <a:lnSpc>
              <a:spcPct val="90000"/>
            </a:lnSpc>
            <a:spcBef>
              <a:spcPct val="0"/>
            </a:spcBef>
            <a:spcAft>
              <a:spcPct val="35000"/>
            </a:spcAft>
            <a:buNone/>
          </a:pPr>
          <a:r>
            <a:rPr lang="en-GB" sz="1900" kern="1200">
              <a:latin typeface="Arial" panose="020B0604020202020204" pitchFamily="34" charset="0"/>
              <a:cs typeface="Arial" panose="020B0604020202020204" pitchFamily="34" charset="0"/>
              <a:hlinkClick xmlns:r="http://schemas.openxmlformats.org/officeDocument/2006/relationships" r:id="" action="ppaction://noaction"/>
            </a:rPr>
            <a:t>Evaluation &amp; Closure</a:t>
          </a:r>
          <a:endParaRPr lang="en-GB" sz="1900" kern="1200">
            <a:latin typeface="Arial" panose="020B0604020202020204" pitchFamily="34" charset="0"/>
            <a:cs typeface="Arial" panose="020B0604020202020204" pitchFamily="34" charset="0"/>
          </a:endParaRPr>
        </a:p>
      </dsp:txBody>
      <dsp:txXfrm>
        <a:off x="793086" y="942228"/>
        <a:ext cx="1240295" cy="920219"/>
      </dsp:txXfrm>
    </dsp:sp>
    <dsp:sp modelId="{900FC377-36ED-49EF-8F02-C5B592F2292E}">
      <dsp:nvSpPr>
        <dsp:cNvPr id="0" name=""/>
        <dsp:cNvSpPr/>
      </dsp:nvSpPr>
      <dsp:spPr>
        <a:xfrm>
          <a:off x="377208" y="-19644"/>
          <a:ext cx="3776900" cy="3776900"/>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solidFill>
            <a:srgbClr val="D24726"/>
          </a:solidFill>
        </a:ln>
        <a:effectLst/>
      </dsp:spPr>
      <dsp:style>
        <a:lnRef idx="0">
          <a:scrgbClr r="0" g="0" b="0"/>
        </a:lnRef>
        <a:fillRef idx="1">
          <a:scrgbClr r="0" g="0" b="0"/>
        </a:fillRef>
        <a:effectRef idx="0">
          <a:scrgbClr r="0" g="0" b="0"/>
        </a:effectRef>
        <a:fontRef idx="minor">
          <a:schemeClr val="lt1"/>
        </a:fontRef>
      </dsp:style>
    </dsp:sp>
    <dsp:sp modelId="{A22D8423-ABB4-47CD-A579-4BB9B8033711}">
      <dsp:nvSpPr>
        <dsp:cNvPr id="0" name=""/>
        <dsp:cNvSpPr/>
      </dsp:nvSpPr>
      <dsp:spPr>
        <a:xfrm>
          <a:off x="361383" y="150440"/>
          <a:ext cx="3776900" cy="3776900"/>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solidFill>
            <a:srgbClr val="D24726"/>
          </a:solidFill>
        </a:ln>
        <a:effectLst/>
      </dsp:spPr>
      <dsp:style>
        <a:lnRef idx="0">
          <a:scrgbClr r="0" g="0" b="0"/>
        </a:lnRef>
        <a:fillRef idx="1">
          <a:scrgbClr r="0" g="0" b="0"/>
        </a:fillRef>
        <a:effectRef idx="0">
          <a:scrgbClr r="0" g="0" b="0"/>
        </a:effectRef>
        <a:fontRef idx="minor">
          <a:schemeClr val="lt1"/>
        </a:fontRef>
      </dsp:style>
    </dsp:sp>
    <dsp:sp modelId="{487054EA-1F7E-4796-9477-23BCF1F1EC17}">
      <dsp:nvSpPr>
        <dsp:cNvPr id="0" name=""/>
        <dsp:cNvSpPr/>
      </dsp:nvSpPr>
      <dsp:spPr>
        <a:xfrm>
          <a:off x="248556" y="150440"/>
          <a:ext cx="3776900" cy="3776900"/>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solidFill>
            <a:srgbClr val="D24726"/>
          </a:solidFill>
        </a:ln>
        <a:effectLst/>
      </dsp:spPr>
      <dsp:style>
        <a:lnRef idx="0">
          <a:scrgbClr r="0" g="0" b="0"/>
        </a:lnRef>
        <a:fillRef idx="1">
          <a:scrgbClr r="0" g="0" b="0"/>
        </a:fillRef>
        <a:effectRef idx="0">
          <a:scrgbClr r="0" g="0" b="0"/>
        </a:effectRef>
        <a:fontRef idx="minor">
          <a:schemeClr val="lt1"/>
        </a:fontRef>
      </dsp:style>
    </dsp:sp>
    <dsp:sp modelId="{B6883FBC-D584-48C1-A6A9-CB54E86F0251}">
      <dsp:nvSpPr>
        <dsp:cNvPr id="0" name=""/>
        <dsp:cNvSpPr/>
      </dsp:nvSpPr>
      <dsp:spPr>
        <a:xfrm>
          <a:off x="248556" y="37613"/>
          <a:ext cx="3776900" cy="3776900"/>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solidFill>
            <a:srgbClr val="D24726"/>
          </a:solid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833E7-AB54-4D2A-8A9E-3B639169DBEA}" type="datetimeFigureOut">
              <a:rPr lang="en-GB" smtClean="0"/>
              <a:t>13/11/2025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73558-10DF-4EDC-931E-393FD7B7C3DC}" type="slidenum">
              <a:rPr lang="en-GB" smtClean="0"/>
              <a:t>‹#›</a:t>
            </a:fld>
            <a:endParaRPr lang="en-GB"/>
          </a:p>
        </p:txBody>
      </p:sp>
    </p:spTree>
    <p:extLst>
      <p:ext uri="{BB962C8B-B14F-4D97-AF65-F5344CB8AC3E}">
        <p14:creationId xmlns:p14="http://schemas.microsoft.com/office/powerpoint/2010/main" val="843147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1"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213" indent="0" algn="ctr">
              <a:buNone/>
              <a:defRPr sz="2000"/>
            </a:lvl2pPr>
            <a:lvl3pPr marL="914426" indent="0" algn="ctr">
              <a:buNone/>
              <a:defRPr sz="1800"/>
            </a:lvl3pPr>
            <a:lvl4pPr marL="1371638" indent="0" algn="ctr">
              <a:buNone/>
              <a:defRPr sz="1600"/>
            </a:lvl4pPr>
            <a:lvl5pPr marL="1828851" indent="0" algn="ctr">
              <a:buNone/>
              <a:defRPr sz="1600"/>
            </a:lvl5pPr>
            <a:lvl6pPr marL="2286063" indent="0" algn="ctr">
              <a:buNone/>
              <a:defRPr sz="1600"/>
            </a:lvl6pPr>
            <a:lvl7pPr marL="2743277" indent="0" algn="ctr">
              <a:buNone/>
              <a:defRPr sz="1600"/>
            </a:lvl7pPr>
            <a:lvl8pPr marL="3200489" indent="0" algn="ctr">
              <a:buNone/>
              <a:defRPr sz="1600"/>
            </a:lvl8pPr>
            <a:lvl9pPr marL="3657702"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77D827-74FE-4AD0-B0EC-74B537126572}" type="datetimeFigureOut">
              <a:rPr lang="en-GB" smtClean="0"/>
              <a:t>13/11/2025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F4CF5B-B4A1-4EC8-AA31-9ACD1ABF726F}" type="slidenum">
              <a:rPr lang="en-GB" smtClean="0"/>
              <a:t>‹#›</a:t>
            </a:fld>
            <a:endParaRPr lang="en-GB"/>
          </a:p>
        </p:txBody>
      </p:sp>
    </p:spTree>
    <p:extLst>
      <p:ext uri="{BB962C8B-B14F-4D97-AF65-F5344CB8AC3E}">
        <p14:creationId xmlns:p14="http://schemas.microsoft.com/office/powerpoint/2010/main" val="238802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77D827-74FE-4AD0-B0EC-74B537126572}" type="datetimeFigureOut">
              <a:rPr lang="en-GB" smtClean="0"/>
              <a:t>13/11/2025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F4CF5B-B4A1-4EC8-AA31-9ACD1ABF726F}" type="slidenum">
              <a:rPr lang="en-GB" smtClean="0"/>
              <a:t>‹#›</a:t>
            </a:fld>
            <a:endParaRPr lang="en-GB"/>
          </a:p>
        </p:txBody>
      </p:sp>
    </p:spTree>
    <p:extLst>
      <p:ext uri="{BB962C8B-B14F-4D97-AF65-F5344CB8AC3E}">
        <p14:creationId xmlns:p14="http://schemas.microsoft.com/office/powerpoint/2010/main" val="213352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77D827-74FE-4AD0-B0EC-74B537126572}" type="datetimeFigureOut">
              <a:rPr lang="en-GB" smtClean="0"/>
              <a:t>13/11/2025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F4CF5B-B4A1-4EC8-AA31-9ACD1ABF726F}" type="slidenum">
              <a:rPr lang="en-GB" smtClean="0"/>
              <a:t>‹#›</a:t>
            </a:fld>
            <a:endParaRPr lang="en-GB"/>
          </a:p>
        </p:txBody>
      </p:sp>
    </p:spTree>
    <p:extLst>
      <p:ext uri="{BB962C8B-B14F-4D97-AF65-F5344CB8AC3E}">
        <p14:creationId xmlns:p14="http://schemas.microsoft.com/office/powerpoint/2010/main" val="1006812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1"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213" indent="0" algn="ctr">
              <a:buNone/>
              <a:defRPr sz="2000"/>
            </a:lvl2pPr>
            <a:lvl3pPr marL="914426" indent="0" algn="ctr">
              <a:buNone/>
              <a:defRPr sz="1800"/>
            </a:lvl3pPr>
            <a:lvl4pPr marL="1371638" indent="0" algn="ctr">
              <a:buNone/>
              <a:defRPr sz="1600"/>
            </a:lvl4pPr>
            <a:lvl5pPr marL="1828851" indent="0" algn="ctr">
              <a:buNone/>
              <a:defRPr sz="1600"/>
            </a:lvl5pPr>
            <a:lvl6pPr marL="2286063" indent="0" algn="ctr">
              <a:buNone/>
              <a:defRPr sz="1600"/>
            </a:lvl6pPr>
            <a:lvl7pPr marL="2743277" indent="0" algn="ctr">
              <a:buNone/>
              <a:defRPr sz="1600"/>
            </a:lvl7pPr>
            <a:lvl8pPr marL="3200489" indent="0" algn="ctr">
              <a:buNone/>
              <a:defRPr sz="1600"/>
            </a:lvl8pPr>
            <a:lvl9pPr marL="3657702"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1B2CC0-B321-4166-9779-2EF8671106D5}" type="datetimeFigureOut">
              <a:rPr lang="en-GB" smtClean="0"/>
              <a:t>13/11/2025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F4969C-763B-45E2-A2A5-A44D3B7CE9EA}" type="slidenum">
              <a:rPr lang="en-GB" smtClean="0"/>
              <a:t>‹#›</a:t>
            </a:fld>
            <a:endParaRPr lang="en-GB"/>
          </a:p>
        </p:txBody>
      </p:sp>
    </p:spTree>
    <p:extLst>
      <p:ext uri="{BB962C8B-B14F-4D97-AF65-F5344CB8AC3E}">
        <p14:creationId xmlns:p14="http://schemas.microsoft.com/office/powerpoint/2010/main" val="1617244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1B2CC0-B321-4166-9779-2EF8671106D5}" type="datetimeFigureOut">
              <a:rPr lang="en-GB" smtClean="0"/>
              <a:t>13/11/2025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F4969C-763B-45E2-A2A5-A44D3B7CE9EA}" type="slidenum">
              <a:rPr lang="en-GB" smtClean="0"/>
              <a:t>‹#›</a:t>
            </a:fld>
            <a:endParaRPr lang="en-GB"/>
          </a:p>
        </p:txBody>
      </p:sp>
    </p:spTree>
    <p:extLst>
      <p:ext uri="{BB962C8B-B14F-4D97-AF65-F5344CB8AC3E}">
        <p14:creationId xmlns:p14="http://schemas.microsoft.com/office/powerpoint/2010/main" val="2737014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solidFill>
              </a:defRPr>
            </a:lvl1pPr>
            <a:lvl2pPr marL="457213" indent="0">
              <a:buNone/>
              <a:defRPr sz="2000">
                <a:solidFill>
                  <a:schemeClr val="tx1">
                    <a:tint val="75000"/>
                  </a:schemeClr>
                </a:solidFill>
              </a:defRPr>
            </a:lvl2pPr>
            <a:lvl3pPr marL="914426" indent="0">
              <a:buNone/>
              <a:defRPr sz="1800">
                <a:solidFill>
                  <a:schemeClr val="tx1">
                    <a:tint val="75000"/>
                  </a:schemeClr>
                </a:solidFill>
              </a:defRPr>
            </a:lvl3pPr>
            <a:lvl4pPr marL="1371638" indent="0">
              <a:buNone/>
              <a:defRPr sz="1600">
                <a:solidFill>
                  <a:schemeClr val="tx1">
                    <a:tint val="75000"/>
                  </a:schemeClr>
                </a:solidFill>
              </a:defRPr>
            </a:lvl4pPr>
            <a:lvl5pPr marL="1828851" indent="0">
              <a:buNone/>
              <a:defRPr sz="1600">
                <a:solidFill>
                  <a:schemeClr val="tx1">
                    <a:tint val="75000"/>
                  </a:schemeClr>
                </a:solidFill>
              </a:defRPr>
            </a:lvl5pPr>
            <a:lvl6pPr marL="2286063" indent="0">
              <a:buNone/>
              <a:defRPr sz="1600">
                <a:solidFill>
                  <a:schemeClr val="tx1">
                    <a:tint val="75000"/>
                  </a:schemeClr>
                </a:solidFill>
              </a:defRPr>
            </a:lvl6pPr>
            <a:lvl7pPr marL="2743277" indent="0">
              <a:buNone/>
              <a:defRPr sz="1600">
                <a:solidFill>
                  <a:schemeClr val="tx1">
                    <a:tint val="75000"/>
                  </a:schemeClr>
                </a:solidFill>
              </a:defRPr>
            </a:lvl7pPr>
            <a:lvl8pPr marL="3200489" indent="0">
              <a:buNone/>
              <a:defRPr sz="1600">
                <a:solidFill>
                  <a:schemeClr val="tx1">
                    <a:tint val="75000"/>
                  </a:schemeClr>
                </a:solidFill>
              </a:defRPr>
            </a:lvl8pPr>
            <a:lvl9pPr marL="3657702"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1B2CC0-B321-4166-9779-2EF8671106D5}" type="datetimeFigureOut">
              <a:rPr lang="en-GB" smtClean="0"/>
              <a:t>13/11/2025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F4969C-763B-45E2-A2A5-A44D3B7CE9EA}" type="slidenum">
              <a:rPr lang="en-GB" smtClean="0"/>
              <a:t>‹#›</a:t>
            </a:fld>
            <a:endParaRPr lang="en-GB"/>
          </a:p>
        </p:txBody>
      </p:sp>
    </p:spTree>
    <p:extLst>
      <p:ext uri="{BB962C8B-B14F-4D97-AF65-F5344CB8AC3E}">
        <p14:creationId xmlns:p14="http://schemas.microsoft.com/office/powerpoint/2010/main" val="287010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1B2CC0-B321-4166-9779-2EF8671106D5}" type="datetimeFigureOut">
              <a:rPr lang="en-GB" smtClean="0"/>
              <a:t>13/11/2025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F4969C-763B-45E2-A2A5-A44D3B7CE9EA}" type="slidenum">
              <a:rPr lang="en-GB" smtClean="0"/>
              <a:t>‹#›</a:t>
            </a:fld>
            <a:endParaRPr lang="en-GB"/>
          </a:p>
        </p:txBody>
      </p:sp>
    </p:spTree>
    <p:extLst>
      <p:ext uri="{BB962C8B-B14F-4D97-AF65-F5344CB8AC3E}">
        <p14:creationId xmlns:p14="http://schemas.microsoft.com/office/powerpoint/2010/main" val="3490350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1" y="1681163"/>
            <a:ext cx="5157786" cy="823912"/>
          </a:xfrm>
        </p:spPr>
        <p:txBody>
          <a:bodyPr anchor="b"/>
          <a:lstStyle>
            <a:lvl1pPr marL="0" indent="0">
              <a:buNone/>
              <a:defRPr sz="2400" b="1"/>
            </a:lvl1pPr>
            <a:lvl2pPr marL="457213" indent="0">
              <a:buNone/>
              <a:defRPr sz="2000" b="1"/>
            </a:lvl2pPr>
            <a:lvl3pPr marL="914426" indent="0">
              <a:buNone/>
              <a:defRPr sz="1800" b="1"/>
            </a:lvl3pPr>
            <a:lvl4pPr marL="1371638" indent="0">
              <a:buNone/>
              <a:defRPr sz="1600" b="1"/>
            </a:lvl4pPr>
            <a:lvl5pPr marL="1828851" indent="0">
              <a:buNone/>
              <a:defRPr sz="1600" b="1"/>
            </a:lvl5pPr>
            <a:lvl6pPr marL="2286063" indent="0">
              <a:buNone/>
              <a:defRPr sz="1600" b="1"/>
            </a:lvl6pPr>
            <a:lvl7pPr marL="2743277" indent="0">
              <a:buNone/>
              <a:defRPr sz="1600" b="1"/>
            </a:lvl7pPr>
            <a:lvl8pPr marL="3200489" indent="0">
              <a:buNone/>
              <a:defRPr sz="1600" b="1"/>
            </a:lvl8pPr>
            <a:lvl9pPr marL="365770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1" y="2505075"/>
            <a:ext cx="515778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13" indent="0">
              <a:buNone/>
              <a:defRPr sz="2000" b="1"/>
            </a:lvl2pPr>
            <a:lvl3pPr marL="914426" indent="0">
              <a:buNone/>
              <a:defRPr sz="1800" b="1"/>
            </a:lvl3pPr>
            <a:lvl4pPr marL="1371638" indent="0">
              <a:buNone/>
              <a:defRPr sz="1600" b="1"/>
            </a:lvl4pPr>
            <a:lvl5pPr marL="1828851" indent="0">
              <a:buNone/>
              <a:defRPr sz="1600" b="1"/>
            </a:lvl5pPr>
            <a:lvl6pPr marL="2286063" indent="0">
              <a:buNone/>
              <a:defRPr sz="1600" b="1"/>
            </a:lvl6pPr>
            <a:lvl7pPr marL="2743277" indent="0">
              <a:buNone/>
              <a:defRPr sz="1600" b="1"/>
            </a:lvl7pPr>
            <a:lvl8pPr marL="3200489" indent="0">
              <a:buNone/>
              <a:defRPr sz="1600" b="1"/>
            </a:lvl8pPr>
            <a:lvl9pPr marL="365770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1B2CC0-B321-4166-9779-2EF8671106D5}" type="datetimeFigureOut">
              <a:rPr lang="en-GB" smtClean="0"/>
              <a:t>13/11/2025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F4969C-763B-45E2-A2A5-A44D3B7CE9EA}" type="slidenum">
              <a:rPr lang="en-GB" smtClean="0"/>
              <a:t>‹#›</a:t>
            </a:fld>
            <a:endParaRPr lang="en-GB"/>
          </a:p>
        </p:txBody>
      </p:sp>
    </p:spTree>
    <p:extLst>
      <p:ext uri="{BB962C8B-B14F-4D97-AF65-F5344CB8AC3E}">
        <p14:creationId xmlns:p14="http://schemas.microsoft.com/office/powerpoint/2010/main" val="2943319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1B2CC0-B321-4166-9779-2EF8671106D5}" type="datetimeFigureOut">
              <a:rPr lang="en-GB" smtClean="0"/>
              <a:t>13/11/2025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F4969C-763B-45E2-A2A5-A44D3B7CE9EA}" type="slidenum">
              <a:rPr lang="en-GB" smtClean="0"/>
              <a:t>‹#›</a:t>
            </a:fld>
            <a:endParaRPr lang="en-GB"/>
          </a:p>
        </p:txBody>
      </p:sp>
    </p:spTree>
    <p:extLst>
      <p:ext uri="{BB962C8B-B14F-4D97-AF65-F5344CB8AC3E}">
        <p14:creationId xmlns:p14="http://schemas.microsoft.com/office/powerpoint/2010/main" val="473042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B2CC0-B321-4166-9779-2EF8671106D5}" type="datetimeFigureOut">
              <a:rPr lang="en-GB" smtClean="0"/>
              <a:t>13/11/2025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F4969C-763B-45E2-A2A5-A44D3B7CE9EA}" type="slidenum">
              <a:rPr lang="en-GB" smtClean="0"/>
              <a:t>‹#›</a:t>
            </a:fld>
            <a:endParaRPr lang="en-GB"/>
          </a:p>
        </p:txBody>
      </p:sp>
    </p:spTree>
    <p:extLst>
      <p:ext uri="{BB962C8B-B14F-4D97-AF65-F5344CB8AC3E}">
        <p14:creationId xmlns:p14="http://schemas.microsoft.com/office/powerpoint/2010/main" val="2019297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600"/>
            </a:lvl1pPr>
            <a:lvl2pPr marL="457213" indent="0">
              <a:buNone/>
              <a:defRPr sz="1400"/>
            </a:lvl2pPr>
            <a:lvl3pPr marL="914426" indent="0">
              <a:buNone/>
              <a:defRPr sz="1200"/>
            </a:lvl3pPr>
            <a:lvl4pPr marL="1371638" indent="0">
              <a:buNone/>
              <a:defRPr sz="1000"/>
            </a:lvl4pPr>
            <a:lvl5pPr marL="1828851" indent="0">
              <a:buNone/>
              <a:defRPr sz="1000"/>
            </a:lvl5pPr>
            <a:lvl6pPr marL="2286063" indent="0">
              <a:buNone/>
              <a:defRPr sz="1000"/>
            </a:lvl6pPr>
            <a:lvl7pPr marL="2743277" indent="0">
              <a:buNone/>
              <a:defRPr sz="1000"/>
            </a:lvl7pPr>
            <a:lvl8pPr marL="3200489" indent="0">
              <a:buNone/>
              <a:defRPr sz="1000"/>
            </a:lvl8pPr>
            <a:lvl9pPr marL="3657702"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1B2CC0-B321-4166-9779-2EF8671106D5}" type="datetimeFigureOut">
              <a:rPr lang="en-GB" smtClean="0"/>
              <a:t>13/11/2025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F4969C-763B-45E2-A2A5-A44D3B7CE9EA}" type="slidenum">
              <a:rPr lang="en-GB" smtClean="0"/>
              <a:t>‹#›</a:t>
            </a:fld>
            <a:endParaRPr lang="en-GB"/>
          </a:p>
        </p:txBody>
      </p:sp>
    </p:spTree>
    <p:extLst>
      <p:ext uri="{BB962C8B-B14F-4D97-AF65-F5344CB8AC3E}">
        <p14:creationId xmlns:p14="http://schemas.microsoft.com/office/powerpoint/2010/main" val="217191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77D827-74FE-4AD0-B0EC-74B537126572}" type="datetimeFigureOut">
              <a:rPr lang="en-GB" smtClean="0"/>
              <a:t>13/11/2025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F4CF5B-B4A1-4EC8-AA31-9ACD1ABF726F}" type="slidenum">
              <a:rPr lang="en-GB" smtClean="0"/>
              <a:t>‹#›</a:t>
            </a:fld>
            <a:endParaRPr lang="en-GB"/>
          </a:p>
        </p:txBody>
      </p:sp>
    </p:spTree>
    <p:extLst>
      <p:ext uri="{BB962C8B-B14F-4D97-AF65-F5344CB8AC3E}">
        <p14:creationId xmlns:p14="http://schemas.microsoft.com/office/powerpoint/2010/main" val="2279651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13" indent="0">
              <a:buNone/>
              <a:defRPr sz="2800"/>
            </a:lvl2pPr>
            <a:lvl3pPr marL="914426" indent="0">
              <a:buNone/>
              <a:defRPr sz="2400"/>
            </a:lvl3pPr>
            <a:lvl4pPr marL="1371638" indent="0">
              <a:buNone/>
              <a:defRPr sz="2000"/>
            </a:lvl4pPr>
            <a:lvl5pPr marL="1828851" indent="0">
              <a:buNone/>
              <a:defRPr sz="2000"/>
            </a:lvl5pPr>
            <a:lvl6pPr marL="2286063" indent="0">
              <a:buNone/>
              <a:defRPr sz="2000"/>
            </a:lvl6pPr>
            <a:lvl7pPr marL="2743277" indent="0">
              <a:buNone/>
              <a:defRPr sz="2000"/>
            </a:lvl7pPr>
            <a:lvl8pPr marL="3200489" indent="0">
              <a:buNone/>
              <a:defRPr sz="2000"/>
            </a:lvl8pPr>
            <a:lvl9pPr marL="3657702"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600"/>
            </a:lvl1pPr>
            <a:lvl2pPr marL="457213" indent="0">
              <a:buNone/>
              <a:defRPr sz="1400"/>
            </a:lvl2pPr>
            <a:lvl3pPr marL="914426" indent="0">
              <a:buNone/>
              <a:defRPr sz="1200"/>
            </a:lvl3pPr>
            <a:lvl4pPr marL="1371638" indent="0">
              <a:buNone/>
              <a:defRPr sz="1000"/>
            </a:lvl4pPr>
            <a:lvl5pPr marL="1828851" indent="0">
              <a:buNone/>
              <a:defRPr sz="1000"/>
            </a:lvl5pPr>
            <a:lvl6pPr marL="2286063" indent="0">
              <a:buNone/>
              <a:defRPr sz="1000"/>
            </a:lvl6pPr>
            <a:lvl7pPr marL="2743277" indent="0">
              <a:buNone/>
              <a:defRPr sz="1000"/>
            </a:lvl7pPr>
            <a:lvl8pPr marL="3200489" indent="0">
              <a:buNone/>
              <a:defRPr sz="1000"/>
            </a:lvl8pPr>
            <a:lvl9pPr marL="3657702"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1B2CC0-B321-4166-9779-2EF8671106D5}" type="datetimeFigureOut">
              <a:rPr lang="en-GB" smtClean="0"/>
              <a:t>13/11/2025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F4969C-763B-45E2-A2A5-A44D3B7CE9EA}" type="slidenum">
              <a:rPr lang="en-GB" smtClean="0"/>
              <a:t>‹#›</a:t>
            </a:fld>
            <a:endParaRPr lang="en-GB"/>
          </a:p>
        </p:txBody>
      </p:sp>
    </p:spTree>
    <p:extLst>
      <p:ext uri="{BB962C8B-B14F-4D97-AF65-F5344CB8AC3E}">
        <p14:creationId xmlns:p14="http://schemas.microsoft.com/office/powerpoint/2010/main" val="3245522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1B2CC0-B321-4166-9779-2EF8671106D5}" type="datetimeFigureOut">
              <a:rPr lang="en-GB" smtClean="0"/>
              <a:t>13/11/2025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F4969C-763B-45E2-A2A5-A44D3B7CE9EA}" type="slidenum">
              <a:rPr lang="en-GB" smtClean="0"/>
              <a:t>‹#›</a:t>
            </a:fld>
            <a:endParaRPr lang="en-GB"/>
          </a:p>
        </p:txBody>
      </p:sp>
    </p:spTree>
    <p:extLst>
      <p:ext uri="{BB962C8B-B14F-4D97-AF65-F5344CB8AC3E}">
        <p14:creationId xmlns:p14="http://schemas.microsoft.com/office/powerpoint/2010/main" val="1684160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1B2CC0-B321-4166-9779-2EF8671106D5}" type="datetimeFigureOut">
              <a:rPr lang="en-GB" smtClean="0"/>
              <a:t>13/11/2025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F4969C-763B-45E2-A2A5-A44D3B7CE9EA}" type="slidenum">
              <a:rPr lang="en-GB" smtClean="0"/>
              <a:t>‹#›</a:t>
            </a:fld>
            <a:endParaRPr lang="en-GB"/>
          </a:p>
        </p:txBody>
      </p:sp>
    </p:spTree>
    <p:extLst>
      <p:ext uri="{BB962C8B-B14F-4D97-AF65-F5344CB8AC3E}">
        <p14:creationId xmlns:p14="http://schemas.microsoft.com/office/powerpoint/2010/main" val="159586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solidFill>
              </a:defRPr>
            </a:lvl1pPr>
            <a:lvl2pPr marL="457213" indent="0">
              <a:buNone/>
              <a:defRPr sz="2000">
                <a:solidFill>
                  <a:schemeClr val="tx1">
                    <a:tint val="75000"/>
                  </a:schemeClr>
                </a:solidFill>
              </a:defRPr>
            </a:lvl2pPr>
            <a:lvl3pPr marL="914426" indent="0">
              <a:buNone/>
              <a:defRPr sz="1800">
                <a:solidFill>
                  <a:schemeClr val="tx1">
                    <a:tint val="75000"/>
                  </a:schemeClr>
                </a:solidFill>
              </a:defRPr>
            </a:lvl3pPr>
            <a:lvl4pPr marL="1371638" indent="0">
              <a:buNone/>
              <a:defRPr sz="1600">
                <a:solidFill>
                  <a:schemeClr val="tx1">
                    <a:tint val="75000"/>
                  </a:schemeClr>
                </a:solidFill>
              </a:defRPr>
            </a:lvl4pPr>
            <a:lvl5pPr marL="1828851" indent="0">
              <a:buNone/>
              <a:defRPr sz="1600">
                <a:solidFill>
                  <a:schemeClr val="tx1">
                    <a:tint val="75000"/>
                  </a:schemeClr>
                </a:solidFill>
              </a:defRPr>
            </a:lvl5pPr>
            <a:lvl6pPr marL="2286063" indent="0">
              <a:buNone/>
              <a:defRPr sz="1600">
                <a:solidFill>
                  <a:schemeClr val="tx1">
                    <a:tint val="75000"/>
                  </a:schemeClr>
                </a:solidFill>
              </a:defRPr>
            </a:lvl6pPr>
            <a:lvl7pPr marL="2743277" indent="0">
              <a:buNone/>
              <a:defRPr sz="1600">
                <a:solidFill>
                  <a:schemeClr val="tx1">
                    <a:tint val="75000"/>
                  </a:schemeClr>
                </a:solidFill>
              </a:defRPr>
            </a:lvl7pPr>
            <a:lvl8pPr marL="3200489" indent="0">
              <a:buNone/>
              <a:defRPr sz="1600">
                <a:solidFill>
                  <a:schemeClr val="tx1">
                    <a:tint val="75000"/>
                  </a:schemeClr>
                </a:solidFill>
              </a:defRPr>
            </a:lvl8pPr>
            <a:lvl9pPr marL="3657702"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77D827-74FE-4AD0-B0EC-74B537126572}" type="datetimeFigureOut">
              <a:rPr lang="en-GB" smtClean="0"/>
              <a:t>13/11/2025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F4CF5B-B4A1-4EC8-AA31-9ACD1ABF726F}" type="slidenum">
              <a:rPr lang="en-GB" smtClean="0"/>
              <a:t>‹#›</a:t>
            </a:fld>
            <a:endParaRPr lang="en-GB"/>
          </a:p>
        </p:txBody>
      </p:sp>
    </p:spTree>
    <p:extLst>
      <p:ext uri="{BB962C8B-B14F-4D97-AF65-F5344CB8AC3E}">
        <p14:creationId xmlns:p14="http://schemas.microsoft.com/office/powerpoint/2010/main" val="2890112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77D827-74FE-4AD0-B0EC-74B537126572}" type="datetimeFigureOut">
              <a:rPr lang="en-GB" smtClean="0"/>
              <a:t>13/11/2025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F4CF5B-B4A1-4EC8-AA31-9ACD1ABF726F}" type="slidenum">
              <a:rPr lang="en-GB" smtClean="0"/>
              <a:t>‹#›</a:t>
            </a:fld>
            <a:endParaRPr lang="en-GB"/>
          </a:p>
        </p:txBody>
      </p:sp>
    </p:spTree>
    <p:extLst>
      <p:ext uri="{BB962C8B-B14F-4D97-AF65-F5344CB8AC3E}">
        <p14:creationId xmlns:p14="http://schemas.microsoft.com/office/powerpoint/2010/main" val="7641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1" y="1681163"/>
            <a:ext cx="5157786" cy="823912"/>
          </a:xfrm>
        </p:spPr>
        <p:txBody>
          <a:bodyPr anchor="b"/>
          <a:lstStyle>
            <a:lvl1pPr marL="0" indent="0">
              <a:buNone/>
              <a:defRPr sz="2400" b="1"/>
            </a:lvl1pPr>
            <a:lvl2pPr marL="457213" indent="0">
              <a:buNone/>
              <a:defRPr sz="2000" b="1"/>
            </a:lvl2pPr>
            <a:lvl3pPr marL="914426" indent="0">
              <a:buNone/>
              <a:defRPr sz="1800" b="1"/>
            </a:lvl3pPr>
            <a:lvl4pPr marL="1371638" indent="0">
              <a:buNone/>
              <a:defRPr sz="1600" b="1"/>
            </a:lvl4pPr>
            <a:lvl5pPr marL="1828851" indent="0">
              <a:buNone/>
              <a:defRPr sz="1600" b="1"/>
            </a:lvl5pPr>
            <a:lvl6pPr marL="2286063" indent="0">
              <a:buNone/>
              <a:defRPr sz="1600" b="1"/>
            </a:lvl6pPr>
            <a:lvl7pPr marL="2743277" indent="0">
              <a:buNone/>
              <a:defRPr sz="1600" b="1"/>
            </a:lvl7pPr>
            <a:lvl8pPr marL="3200489" indent="0">
              <a:buNone/>
              <a:defRPr sz="1600" b="1"/>
            </a:lvl8pPr>
            <a:lvl9pPr marL="365770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1" y="2505075"/>
            <a:ext cx="515778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13" indent="0">
              <a:buNone/>
              <a:defRPr sz="2000" b="1"/>
            </a:lvl2pPr>
            <a:lvl3pPr marL="914426" indent="0">
              <a:buNone/>
              <a:defRPr sz="1800" b="1"/>
            </a:lvl3pPr>
            <a:lvl4pPr marL="1371638" indent="0">
              <a:buNone/>
              <a:defRPr sz="1600" b="1"/>
            </a:lvl4pPr>
            <a:lvl5pPr marL="1828851" indent="0">
              <a:buNone/>
              <a:defRPr sz="1600" b="1"/>
            </a:lvl5pPr>
            <a:lvl6pPr marL="2286063" indent="0">
              <a:buNone/>
              <a:defRPr sz="1600" b="1"/>
            </a:lvl6pPr>
            <a:lvl7pPr marL="2743277" indent="0">
              <a:buNone/>
              <a:defRPr sz="1600" b="1"/>
            </a:lvl7pPr>
            <a:lvl8pPr marL="3200489" indent="0">
              <a:buNone/>
              <a:defRPr sz="1600" b="1"/>
            </a:lvl8pPr>
            <a:lvl9pPr marL="365770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77D827-74FE-4AD0-B0EC-74B537126572}" type="datetimeFigureOut">
              <a:rPr lang="en-GB" smtClean="0"/>
              <a:t>13/11/2025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F4CF5B-B4A1-4EC8-AA31-9ACD1ABF726F}" type="slidenum">
              <a:rPr lang="en-GB" smtClean="0"/>
              <a:t>‹#›</a:t>
            </a:fld>
            <a:endParaRPr lang="en-GB"/>
          </a:p>
        </p:txBody>
      </p:sp>
    </p:spTree>
    <p:extLst>
      <p:ext uri="{BB962C8B-B14F-4D97-AF65-F5344CB8AC3E}">
        <p14:creationId xmlns:p14="http://schemas.microsoft.com/office/powerpoint/2010/main" val="310427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77D827-74FE-4AD0-B0EC-74B537126572}" type="datetimeFigureOut">
              <a:rPr lang="en-GB" smtClean="0"/>
              <a:t>13/11/2025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F4CF5B-B4A1-4EC8-AA31-9ACD1ABF726F}" type="slidenum">
              <a:rPr lang="en-GB" smtClean="0"/>
              <a:t>‹#›</a:t>
            </a:fld>
            <a:endParaRPr lang="en-GB"/>
          </a:p>
        </p:txBody>
      </p:sp>
    </p:spTree>
    <p:extLst>
      <p:ext uri="{BB962C8B-B14F-4D97-AF65-F5344CB8AC3E}">
        <p14:creationId xmlns:p14="http://schemas.microsoft.com/office/powerpoint/2010/main" val="401003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7D827-74FE-4AD0-B0EC-74B537126572}" type="datetimeFigureOut">
              <a:rPr lang="en-GB" smtClean="0"/>
              <a:t>13/11/2025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F4CF5B-B4A1-4EC8-AA31-9ACD1ABF726F}" type="slidenum">
              <a:rPr lang="en-GB" smtClean="0"/>
              <a:t>‹#›</a:t>
            </a:fld>
            <a:endParaRPr lang="en-GB"/>
          </a:p>
        </p:txBody>
      </p:sp>
    </p:spTree>
    <p:extLst>
      <p:ext uri="{BB962C8B-B14F-4D97-AF65-F5344CB8AC3E}">
        <p14:creationId xmlns:p14="http://schemas.microsoft.com/office/powerpoint/2010/main" val="2467247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600"/>
            </a:lvl1pPr>
            <a:lvl2pPr marL="457213" indent="0">
              <a:buNone/>
              <a:defRPr sz="1400"/>
            </a:lvl2pPr>
            <a:lvl3pPr marL="914426" indent="0">
              <a:buNone/>
              <a:defRPr sz="1200"/>
            </a:lvl3pPr>
            <a:lvl4pPr marL="1371638" indent="0">
              <a:buNone/>
              <a:defRPr sz="1000"/>
            </a:lvl4pPr>
            <a:lvl5pPr marL="1828851" indent="0">
              <a:buNone/>
              <a:defRPr sz="1000"/>
            </a:lvl5pPr>
            <a:lvl6pPr marL="2286063" indent="0">
              <a:buNone/>
              <a:defRPr sz="1000"/>
            </a:lvl6pPr>
            <a:lvl7pPr marL="2743277" indent="0">
              <a:buNone/>
              <a:defRPr sz="1000"/>
            </a:lvl7pPr>
            <a:lvl8pPr marL="3200489" indent="0">
              <a:buNone/>
              <a:defRPr sz="1000"/>
            </a:lvl8pPr>
            <a:lvl9pPr marL="3657702"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77D827-74FE-4AD0-B0EC-74B537126572}" type="datetimeFigureOut">
              <a:rPr lang="en-GB" smtClean="0"/>
              <a:t>13/11/2025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F4CF5B-B4A1-4EC8-AA31-9ACD1ABF726F}" type="slidenum">
              <a:rPr lang="en-GB" smtClean="0"/>
              <a:t>‹#›</a:t>
            </a:fld>
            <a:endParaRPr lang="en-GB"/>
          </a:p>
        </p:txBody>
      </p:sp>
    </p:spTree>
    <p:extLst>
      <p:ext uri="{BB962C8B-B14F-4D97-AF65-F5344CB8AC3E}">
        <p14:creationId xmlns:p14="http://schemas.microsoft.com/office/powerpoint/2010/main" val="3883005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13" indent="0">
              <a:buNone/>
              <a:defRPr sz="2800"/>
            </a:lvl2pPr>
            <a:lvl3pPr marL="914426" indent="0">
              <a:buNone/>
              <a:defRPr sz="2400"/>
            </a:lvl3pPr>
            <a:lvl4pPr marL="1371638" indent="0">
              <a:buNone/>
              <a:defRPr sz="2000"/>
            </a:lvl4pPr>
            <a:lvl5pPr marL="1828851" indent="0">
              <a:buNone/>
              <a:defRPr sz="2000"/>
            </a:lvl5pPr>
            <a:lvl6pPr marL="2286063" indent="0">
              <a:buNone/>
              <a:defRPr sz="2000"/>
            </a:lvl6pPr>
            <a:lvl7pPr marL="2743277" indent="0">
              <a:buNone/>
              <a:defRPr sz="2000"/>
            </a:lvl7pPr>
            <a:lvl8pPr marL="3200489" indent="0">
              <a:buNone/>
              <a:defRPr sz="2000"/>
            </a:lvl8pPr>
            <a:lvl9pPr marL="3657702"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600"/>
            </a:lvl1pPr>
            <a:lvl2pPr marL="457213" indent="0">
              <a:buNone/>
              <a:defRPr sz="1400"/>
            </a:lvl2pPr>
            <a:lvl3pPr marL="914426" indent="0">
              <a:buNone/>
              <a:defRPr sz="1200"/>
            </a:lvl3pPr>
            <a:lvl4pPr marL="1371638" indent="0">
              <a:buNone/>
              <a:defRPr sz="1000"/>
            </a:lvl4pPr>
            <a:lvl5pPr marL="1828851" indent="0">
              <a:buNone/>
              <a:defRPr sz="1000"/>
            </a:lvl5pPr>
            <a:lvl6pPr marL="2286063" indent="0">
              <a:buNone/>
              <a:defRPr sz="1000"/>
            </a:lvl6pPr>
            <a:lvl7pPr marL="2743277" indent="0">
              <a:buNone/>
              <a:defRPr sz="1000"/>
            </a:lvl7pPr>
            <a:lvl8pPr marL="3200489" indent="0">
              <a:buNone/>
              <a:defRPr sz="1000"/>
            </a:lvl8pPr>
            <a:lvl9pPr marL="3657702"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77D827-74FE-4AD0-B0EC-74B537126572}" type="datetimeFigureOut">
              <a:rPr lang="en-GB" smtClean="0"/>
              <a:t>13/11/2025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F4CF5B-B4A1-4EC8-AA31-9ACD1ABF726F}" type="slidenum">
              <a:rPr lang="en-GB" smtClean="0"/>
              <a:t>‹#›</a:t>
            </a:fld>
            <a:endParaRPr lang="en-GB"/>
          </a:p>
        </p:txBody>
      </p:sp>
    </p:spTree>
    <p:extLst>
      <p:ext uri="{BB962C8B-B14F-4D97-AF65-F5344CB8AC3E}">
        <p14:creationId xmlns:p14="http://schemas.microsoft.com/office/powerpoint/2010/main" val="3299431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7D827-74FE-4AD0-B0EC-74B537126572}" type="datetimeFigureOut">
              <a:rPr lang="en-GB" smtClean="0"/>
              <a:t>13/11/2025</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4CF5B-B4A1-4EC8-AA31-9ACD1ABF726F}" type="slidenum">
              <a:rPr lang="en-GB" smtClean="0"/>
              <a:t>‹#›</a:t>
            </a:fld>
            <a:endParaRPr lang="en-GB"/>
          </a:p>
        </p:txBody>
      </p:sp>
    </p:spTree>
    <p:extLst>
      <p:ext uri="{BB962C8B-B14F-4D97-AF65-F5344CB8AC3E}">
        <p14:creationId xmlns:p14="http://schemas.microsoft.com/office/powerpoint/2010/main" val="90123531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26"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06" indent="-228606" algn="l" defTabSz="91442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9" indent="-228606" algn="l" defTabSz="9144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2" indent="-228606" algn="l" defTabSz="9144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5" indent="-228606" algn="l" defTabSz="9144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7" indent="-228606" algn="l" defTabSz="9144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71" indent="-228606" algn="l" defTabSz="9144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83" indent="-228606" algn="l" defTabSz="9144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96" indent="-228606" algn="l" defTabSz="9144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08" indent="-228606" algn="l" defTabSz="9144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6" rtl="0" eaLnBrk="1" latinLnBrk="0" hangingPunct="1">
        <a:defRPr sz="1800" kern="1200">
          <a:solidFill>
            <a:schemeClr val="tx1"/>
          </a:solidFill>
          <a:latin typeface="+mn-lt"/>
          <a:ea typeface="+mn-ea"/>
          <a:cs typeface="+mn-cs"/>
        </a:defRPr>
      </a:lvl1pPr>
      <a:lvl2pPr marL="457213" algn="l" defTabSz="914426" rtl="0" eaLnBrk="1" latinLnBrk="0" hangingPunct="1">
        <a:defRPr sz="1800" kern="1200">
          <a:solidFill>
            <a:schemeClr val="tx1"/>
          </a:solidFill>
          <a:latin typeface="+mn-lt"/>
          <a:ea typeface="+mn-ea"/>
          <a:cs typeface="+mn-cs"/>
        </a:defRPr>
      </a:lvl2pPr>
      <a:lvl3pPr marL="914426" algn="l" defTabSz="914426" rtl="0" eaLnBrk="1" latinLnBrk="0" hangingPunct="1">
        <a:defRPr sz="1800" kern="1200">
          <a:solidFill>
            <a:schemeClr val="tx1"/>
          </a:solidFill>
          <a:latin typeface="+mn-lt"/>
          <a:ea typeface="+mn-ea"/>
          <a:cs typeface="+mn-cs"/>
        </a:defRPr>
      </a:lvl3pPr>
      <a:lvl4pPr marL="1371638" algn="l" defTabSz="914426" rtl="0" eaLnBrk="1" latinLnBrk="0" hangingPunct="1">
        <a:defRPr sz="1800" kern="1200">
          <a:solidFill>
            <a:schemeClr val="tx1"/>
          </a:solidFill>
          <a:latin typeface="+mn-lt"/>
          <a:ea typeface="+mn-ea"/>
          <a:cs typeface="+mn-cs"/>
        </a:defRPr>
      </a:lvl4pPr>
      <a:lvl5pPr marL="1828851" algn="l" defTabSz="914426" rtl="0" eaLnBrk="1" latinLnBrk="0" hangingPunct="1">
        <a:defRPr sz="1800" kern="1200">
          <a:solidFill>
            <a:schemeClr val="tx1"/>
          </a:solidFill>
          <a:latin typeface="+mn-lt"/>
          <a:ea typeface="+mn-ea"/>
          <a:cs typeface="+mn-cs"/>
        </a:defRPr>
      </a:lvl5pPr>
      <a:lvl6pPr marL="2286063" algn="l" defTabSz="914426" rtl="0" eaLnBrk="1" latinLnBrk="0" hangingPunct="1">
        <a:defRPr sz="1800" kern="1200">
          <a:solidFill>
            <a:schemeClr val="tx1"/>
          </a:solidFill>
          <a:latin typeface="+mn-lt"/>
          <a:ea typeface="+mn-ea"/>
          <a:cs typeface="+mn-cs"/>
        </a:defRPr>
      </a:lvl6pPr>
      <a:lvl7pPr marL="2743277" algn="l" defTabSz="914426" rtl="0" eaLnBrk="1" latinLnBrk="0" hangingPunct="1">
        <a:defRPr sz="1800" kern="1200">
          <a:solidFill>
            <a:schemeClr val="tx1"/>
          </a:solidFill>
          <a:latin typeface="+mn-lt"/>
          <a:ea typeface="+mn-ea"/>
          <a:cs typeface="+mn-cs"/>
        </a:defRPr>
      </a:lvl7pPr>
      <a:lvl8pPr marL="3200489" algn="l" defTabSz="914426" rtl="0" eaLnBrk="1" latinLnBrk="0" hangingPunct="1">
        <a:defRPr sz="1800" kern="1200">
          <a:solidFill>
            <a:schemeClr val="tx1"/>
          </a:solidFill>
          <a:latin typeface="+mn-lt"/>
          <a:ea typeface="+mn-ea"/>
          <a:cs typeface="+mn-cs"/>
        </a:defRPr>
      </a:lvl8pPr>
      <a:lvl9pPr marL="3657702" algn="l" defTabSz="91442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B2CC0-B321-4166-9779-2EF8671106D5}" type="datetimeFigureOut">
              <a:rPr lang="en-GB" smtClean="0"/>
              <a:t>13/11/2025</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4969C-763B-45E2-A2A5-A44D3B7CE9EA}" type="slidenum">
              <a:rPr lang="en-GB" smtClean="0"/>
              <a:t>‹#›</a:t>
            </a:fld>
            <a:endParaRPr lang="en-GB"/>
          </a:p>
        </p:txBody>
      </p:sp>
    </p:spTree>
    <p:extLst>
      <p:ext uri="{BB962C8B-B14F-4D97-AF65-F5344CB8AC3E}">
        <p14:creationId xmlns:p14="http://schemas.microsoft.com/office/powerpoint/2010/main" val="56095531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26"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06" indent="-228606" algn="l" defTabSz="91442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9" indent="-228606" algn="l" defTabSz="9144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2" indent="-228606" algn="l" defTabSz="9144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5" indent="-228606" algn="l" defTabSz="9144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7" indent="-228606" algn="l" defTabSz="9144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71" indent="-228606" algn="l" defTabSz="9144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83" indent="-228606" algn="l" defTabSz="9144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96" indent="-228606" algn="l" defTabSz="9144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08" indent="-228606" algn="l" defTabSz="9144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6" rtl="0" eaLnBrk="1" latinLnBrk="0" hangingPunct="1">
        <a:defRPr sz="1800" kern="1200">
          <a:solidFill>
            <a:schemeClr val="tx1"/>
          </a:solidFill>
          <a:latin typeface="+mn-lt"/>
          <a:ea typeface="+mn-ea"/>
          <a:cs typeface="+mn-cs"/>
        </a:defRPr>
      </a:lvl1pPr>
      <a:lvl2pPr marL="457213" algn="l" defTabSz="914426" rtl="0" eaLnBrk="1" latinLnBrk="0" hangingPunct="1">
        <a:defRPr sz="1800" kern="1200">
          <a:solidFill>
            <a:schemeClr val="tx1"/>
          </a:solidFill>
          <a:latin typeface="+mn-lt"/>
          <a:ea typeface="+mn-ea"/>
          <a:cs typeface="+mn-cs"/>
        </a:defRPr>
      </a:lvl2pPr>
      <a:lvl3pPr marL="914426" algn="l" defTabSz="914426" rtl="0" eaLnBrk="1" latinLnBrk="0" hangingPunct="1">
        <a:defRPr sz="1800" kern="1200">
          <a:solidFill>
            <a:schemeClr val="tx1"/>
          </a:solidFill>
          <a:latin typeface="+mn-lt"/>
          <a:ea typeface="+mn-ea"/>
          <a:cs typeface="+mn-cs"/>
        </a:defRPr>
      </a:lvl3pPr>
      <a:lvl4pPr marL="1371638" algn="l" defTabSz="914426" rtl="0" eaLnBrk="1" latinLnBrk="0" hangingPunct="1">
        <a:defRPr sz="1800" kern="1200">
          <a:solidFill>
            <a:schemeClr val="tx1"/>
          </a:solidFill>
          <a:latin typeface="+mn-lt"/>
          <a:ea typeface="+mn-ea"/>
          <a:cs typeface="+mn-cs"/>
        </a:defRPr>
      </a:lvl4pPr>
      <a:lvl5pPr marL="1828851" algn="l" defTabSz="914426" rtl="0" eaLnBrk="1" latinLnBrk="0" hangingPunct="1">
        <a:defRPr sz="1800" kern="1200">
          <a:solidFill>
            <a:schemeClr val="tx1"/>
          </a:solidFill>
          <a:latin typeface="+mn-lt"/>
          <a:ea typeface="+mn-ea"/>
          <a:cs typeface="+mn-cs"/>
        </a:defRPr>
      </a:lvl5pPr>
      <a:lvl6pPr marL="2286063" algn="l" defTabSz="914426" rtl="0" eaLnBrk="1" latinLnBrk="0" hangingPunct="1">
        <a:defRPr sz="1800" kern="1200">
          <a:solidFill>
            <a:schemeClr val="tx1"/>
          </a:solidFill>
          <a:latin typeface="+mn-lt"/>
          <a:ea typeface="+mn-ea"/>
          <a:cs typeface="+mn-cs"/>
        </a:defRPr>
      </a:lvl6pPr>
      <a:lvl7pPr marL="2743277" algn="l" defTabSz="914426" rtl="0" eaLnBrk="1" latinLnBrk="0" hangingPunct="1">
        <a:defRPr sz="1800" kern="1200">
          <a:solidFill>
            <a:schemeClr val="tx1"/>
          </a:solidFill>
          <a:latin typeface="+mn-lt"/>
          <a:ea typeface="+mn-ea"/>
          <a:cs typeface="+mn-cs"/>
        </a:defRPr>
      </a:lvl7pPr>
      <a:lvl8pPr marL="3200489" algn="l" defTabSz="914426" rtl="0" eaLnBrk="1" latinLnBrk="0" hangingPunct="1">
        <a:defRPr sz="1800" kern="1200">
          <a:solidFill>
            <a:schemeClr val="tx1"/>
          </a:solidFill>
          <a:latin typeface="+mn-lt"/>
          <a:ea typeface="+mn-ea"/>
          <a:cs typeface="+mn-cs"/>
        </a:defRPr>
      </a:lvl8pPr>
      <a:lvl9pPr marL="3657702" algn="l" defTabSz="9144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helensgovuk.sharepoint.com/sites/PMOTeam/Shared%20Documents/General/Project%20Management%20Toolkit/Final%20Templates/Stage%201%20-%20Concept/Guidance%20and%20Checklists/Strategic%20Outline%20Business%20Case%20-%20Guidance%20and%20Checklist.docx" TargetMode="External"/><Relationship Id="rId2" Type="http://schemas.openxmlformats.org/officeDocument/2006/relationships/hyperlink" Target="https://sthelensgovuk.sharepoint.com/sites/PMOTeam/Shared%20Documents/General/Project%20Management%20Toolkit/Final%20Templates/Stage%201%20-%20Concept/Strategic%20Outline%20Business%20Case%20Template.docx" TargetMode="External"/><Relationship Id="rId1" Type="http://schemas.openxmlformats.org/officeDocument/2006/relationships/slideLayout" Target="../slideLayouts/slideLayout13.xml"/><Relationship Id="rId4" Type="http://schemas.openxmlformats.org/officeDocument/2006/relationships/hyperlink" Target="https://sthelensgovuk.sharepoint.com/sites/PMOTeam/Shared%20Documents/General/Project%20Management%20Toolkit/Final%20Templates/Stage%201%20-%20Concept/Guidance%20and%20Checklists/Prioritisation%20Guidance%20December%202024.docx"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sthelensgovuk.sharepoint.com/sites/PMOTeam/Shared%20Documents/General/Project%20Management%20Toolkit/Final%20Templates/Stage%202%20-%20Initiation%20and%20Planning/Guidance%20and%20Checklists/Benefits%20Management%20Guide%20February%202024%20FINAL.docx" TargetMode="External"/><Relationship Id="rId13" Type="http://schemas.openxmlformats.org/officeDocument/2006/relationships/slide" Target="slide18.xml"/><Relationship Id="rId3" Type="http://schemas.openxmlformats.org/officeDocument/2006/relationships/hyperlink" Target="https://sthelensgovuk.sharepoint.com/sites/PMOTeam/Shared%20Documents/General/Project%20Management%20Toolkit/Final%20Templates/Stage%202%20-%20Initiation%20and%20Planning/1a.%20Change%20Control%20Approach.docx" TargetMode="External"/><Relationship Id="rId7" Type="http://schemas.openxmlformats.org/officeDocument/2006/relationships/hyperlink" Target="https://sthelensgovuk.sharepoint.com/sites/PMOTeam/Shared%20Documents/General/Project%20Management%20Toolkit/Final%20Templates/Stage%202%20-%20Initiation%20and%20Planning/2.%20Benefit%20Realisation%20Plan%20Template.xlsx" TargetMode="External"/><Relationship Id="rId12" Type="http://schemas.openxmlformats.org/officeDocument/2006/relationships/slide" Target="slide20.xml"/><Relationship Id="rId2" Type="http://schemas.openxmlformats.org/officeDocument/2006/relationships/hyperlink" Target="https://sthelensgovuk.sharepoint.com/sites/PMOTeam/Shared%20Documents/General/Project%20Management%20Toolkit/Final%20Templates/Stage%202%20-%20Initiation%20and%20Planning/1.%20Project%20Initiation%20Document.docx" TargetMode="External"/><Relationship Id="rId1" Type="http://schemas.openxmlformats.org/officeDocument/2006/relationships/slideLayout" Target="../slideLayouts/slideLayout13.xml"/><Relationship Id="rId6" Type="http://schemas.openxmlformats.org/officeDocument/2006/relationships/hyperlink" Target="https://sthelensgovuk.sharepoint.com/sites/PMOTeam/Shared%20Documents/General/Project%20Management%20Toolkit/Final%20Templates/Stage%202%20-%20Initiation%20and%20Planning/Guidance%20and%20Checklists/Project%20Initiation%20Document%20-%20Guidance%20and%20Checklist.docx" TargetMode="External"/><Relationship Id="rId11" Type="http://schemas.openxmlformats.org/officeDocument/2006/relationships/hyperlink" Target="https://sthelensgovuk.sharepoint.com/sites/PMOTeam/Shared%20Documents/General/Project%20Management%20Toolkit/Final%20Templates/Stage%202%20-%20Initiation%20and%20Planning/PM%20toolkit%20TOR%20template.docx" TargetMode="External"/><Relationship Id="rId5" Type="http://schemas.openxmlformats.org/officeDocument/2006/relationships/hyperlink" Target="https://sthelensgovuk.sharepoint.com/sites/PMOTeam/Shared%20Documents/General/Project%20Management%20Toolkit/Final%20Templates/Stage%202%20-%20Initiation%20and%20Planning/Guidance%20and%20Checklists/Communication%20and%20Engagement%20Approach%20-%20Guidance%20and%20Checklist.docx" TargetMode="External"/><Relationship Id="rId10" Type="http://schemas.openxmlformats.org/officeDocument/2006/relationships/hyperlink" Target="https://sthelensgovuk.sharepoint.com/sites/PMOTeam/Shared%20Documents/General/Project%20Management%20Toolkit/Final%20Templates/Stage%202%20-%20Initiation%20and%20Planning/Guidance%20and%20Checklists/Risk%20Management%20Guidance%20Note.docx" TargetMode="External"/><Relationship Id="rId4" Type="http://schemas.openxmlformats.org/officeDocument/2006/relationships/hyperlink" Target="https://sthelensgovuk.sharepoint.com/sites/PMOTeam/Shared%20Documents/General/Project%20Management%20Toolkit/Final%20Templates/Stage%202%20-%20Initiation%20and%20Planning/1b.%20Communication%20and%20Engagement%20Approach.docx" TargetMode="External"/><Relationship Id="rId9" Type="http://schemas.openxmlformats.org/officeDocument/2006/relationships/hyperlink" Target="https://sthelensgovuk.sharepoint.com/sites/PMOTeam/Shared%20Documents/General/Project%20Management%20Toolkit/Final%20Templates/Stage%202%20-%20Initiation%20and%20Planning/3.%20Risk%20Register%20TEMPLATE.xlsx" TargetMode="External"/><Relationship Id="rId14" Type="http://schemas.openxmlformats.org/officeDocument/2006/relationships/slide" Target="slide16.xml"/></Relationships>
</file>

<file path=ppt/slides/_rels/slide13.xml.rels><?xml version="1.0" encoding="UTF-8" standalone="yes"?>
<Relationships xmlns="http://schemas.openxmlformats.org/package/2006/relationships"><Relationship Id="rId8" Type="http://schemas.openxmlformats.org/officeDocument/2006/relationships/hyperlink" Target="https://sthelensgovuk.sharepoint.com/sites/PMOTeam/Shared%20Documents/General/Project%20Management%20Toolkit/Final%20Templates/Stage%203%20-%20Delivery/Issue%20Register.xlsx" TargetMode="External"/><Relationship Id="rId3" Type="http://schemas.openxmlformats.org/officeDocument/2006/relationships/hyperlink" Target="https://sthelensgovuk.sharepoint.com/sites/PMOTeam/Shared%20Documents/General/Project%20Management%20Toolkit/Final%20Templates/Stage%203%20-%20Delivery/Action%20Tracker%20Template.xlsx" TargetMode="External"/><Relationship Id="rId7" Type="http://schemas.openxmlformats.org/officeDocument/2006/relationships/hyperlink" Target="https://sthelensgovuk.sharepoint.com/sites/PMOTeam/Shared%20Documents/General/Project%20Management%20Toolkit/Final%20Templates/Stage%203%20-%20Delivery/Lessons%20Learned%20Log%20Template.xlsx" TargetMode="External"/><Relationship Id="rId2" Type="http://schemas.openxmlformats.org/officeDocument/2006/relationships/hyperlink" Target="https://sthelensgovuk.sharepoint.com/:w:/r/sites/PMOTeam/Shared%20Documents/General/Project%20Management%20Toolkit/Final%20Templates/Stage%203%20-%20Delivery/Agenda%20-%20template.docx?d=w42795bb2d72b4a5b8c547bf85e6a4a2b&amp;csf=1&amp;web=1&amp;e=imo441" TargetMode="External"/><Relationship Id="rId1" Type="http://schemas.openxmlformats.org/officeDocument/2006/relationships/slideLayout" Target="../slideLayouts/slideLayout13.xml"/><Relationship Id="rId6" Type="http://schemas.openxmlformats.org/officeDocument/2006/relationships/hyperlink" Target="https://sthelensgovuk.sharepoint.com/sites/PMOTeam/Shared%20Documents/General/Project%20Management%20Toolkit/Final%20Templates/Stage%203%20-%20Delivery/Guidance%20and%20Checklists/Change%20Control%20Guidance.docx" TargetMode="External"/><Relationship Id="rId5" Type="http://schemas.openxmlformats.org/officeDocument/2006/relationships/hyperlink" Target="https://sthelensgovuk.sharepoint.com/sites/PMOTeam/Shared%20Documents/General/Project%20Management%20Toolkit/Final%20Templates/Stage%203%20-%20Delivery/Change%20Request%20Template.docx" TargetMode="External"/><Relationship Id="rId10" Type="http://schemas.openxmlformats.org/officeDocument/2006/relationships/slide" Target="slide17.xml"/><Relationship Id="rId4" Type="http://schemas.openxmlformats.org/officeDocument/2006/relationships/hyperlink" Target="https://sthelensgovuk.sharepoint.com/sites/PMOTeam/Shared%20Documents/General/Project%20Management%20Toolkit/Final%20Templates/Stage%203%20-%20Delivery/Programme%20Highlight%20Report%20Template.pptx" TargetMode="External"/><Relationship Id="rId9" Type="http://schemas.openxmlformats.org/officeDocument/2006/relationships/hyperlink" Target="https://sthelensgovuk.sharepoint.com/sites/PMOTeam/Shared%20Documents/General/Project%20Management%20Toolkit/Final%20Templates/Stage%203%20-%20Delivery/Guidance%20and%20Checklists/Programme%20and%20Project%20Issues%20Management%20Guidance.doc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thelensgovuk.sharepoint.com/:w:/r/sites/PMOTeam/Shared%20Documents/General/Project%20Management%20Toolkit/Final%20Templates/Stage%204%20-%20Project%20Closure/Programme%20Closure%20Report.docx?d=w2c32bbdad99f4f00b305868b73b3f758&amp;csf=1&amp;web=1&amp;e=jZBoky" TargetMode="External"/><Relationship Id="rId2" Type="http://schemas.openxmlformats.org/officeDocument/2006/relationships/hyperlink" Target="https://sthelensgovuk.sharepoint.com/sites/PMOTeam/Shared%20Documents/General/Project%20Management%20Toolkit/Final%20Templates/Stage%204%20-%20Project%20Closure/Project%20Evaluation%20and%20Closure%20Report.docx" TargetMode="External"/><Relationship Id="rId1" Type="http://schemas.openxmlformats.org/officeDocument/2006/relationships/slideLayout" Target="../slideLayouts/slideLayout13.xml"/><Relationship Id="rId5" Type="http://schemas.openxmlformats.org/officeDocument/2006/relationships/slide" Target="slide18.xml"/><Relationship Id="rId4" Type="http://schemas.openxmlformats.org/officeDocument/2006/relationships/slide" Target="slide20.xml"/></Relationships>
</file>

<file path=ppt/slides/_rels/slide15.xml.rels><?xml version="1.0" encoding="UTF-8" standalone="yes"?>
<Relationships xmlns="http://schemas.openxmlformats.org/package/2006/relationships"><Relationship Id="rId8" Type="http://schemas.openxmlformats.org/officeDocument/2006/relationships/hyperlink" Target="https://sthelensgovuk.sharepoint.com/sites/PMOTeam/Shared%20Documents/General/Project%20Management%20Toolkit/Final%20Templates/Stage%203%20-%20Delivery/Programme%20Plan%20TEMPLATE.xlsx" TargetMode="External"/><Relationship Id="rId3" Type="http://schemas.openxmlformats.org/officeDocument/2006/relationships/hyperlink" Target="https://sthelensgovuk.sharepoint.com/sites/PMOTeam/Shared%20Documents/General/Project%20Management%20Toolkit/Final%20Templates/Stage%202%20-%20Initiation%20and%20Planning/1.%20Project%20Initiation%20Document.docx" TargetMode="External"/><Relationship Id="rId7" Type="http://schemas.openxmlformats.org/officeDocument/2006/relationships/hyperlink" Target="https://sthelensgovuk.sharepoint.com/sites/PMOTeam/Shared%20Documents/General/Project%20Management%20Toolkit/Final%20Templates/Stage%203%20-%20Delivery/Project%20Highlight%20Report%20Template.pptx" TargetMode="External"/><Relationship Id="rId2" Type="http://schemas.openxmlformats.org/officeDocument/2006/relationships/hyperlink" Target="https://sthelensgovuk.sharepoint.com/sites/PMOTeam/Shared%20Documents/General/Project%20Management%20Toolkit/Final%20Templates/Stage%201%20-%20Concept/Strategic%20Outline%20Business%20Case%20Template.docx" TargetMode="External"/><Relationship Id="rId1" Type="http://schemas.openxmlformats.org/officeDocument/2006/relationships/slideLayout" Target="../slideLayouts/slideLayout12.xml"/><Relationship Id="rId6" Type="http://schemas.openxmlformats.org/officeDocument/2006/relationships/hyperlink" Target="https://sthelensgovuk.sharepoint.com/sites/PMOTeam/Shared%20Documents/General/Project%20Management%20Toolkit/Final%20Templates/Stage%202%20-%20Initiation%20and%20Planning/2.%20Benefit%20Realisation%20Plan%20Template.xlsx" TargetMode="External"/><Relationship Id="rId5" Type="http://schemas.openxmlformats.org/officeDocument/2006/relationships/hyperlink" Target="https://sthelensgovuk.sharepoint.com/sites/PMOTeam/Shared%20Documents/General/Project%20Management%20Toolkit/Final%20Templates/Stage%202%20-%20Initiation%20and%20Planning/4.%20Issue%20Register.xlsx" TargetMode="External"/><Relationship Id="rId4" Type="http://schemas.openxmlformats.org/officeDocument/2006/relationships/hyperlink" Target="https://sthelensgovuk.sharepoint.com/sites/PMOTeam/Shared%20Documents/General/Project%20Management%20Toolkit/Final%20Templates/Stage%202%20-%20Initiation%20and%20Planning/3.%20Risk%20Register%20TEMPLATE.xlsx" TargetMode="External"/><Relationship Id="rId9" Type="http://schemas.openxmlformats.org/officeDocument/2006/relationships/hyperlink" Target="https://sthelensgovuk.sharepoint.com/sites/PMOTeam/Shared%20Documents/General/Project%20Management%20Toolkit/Final%20Templates/Stage%203%20-%20Delivery/Workstream%20Delivery%20Plan%20TEMPLATE.xlsx" TargetMode="External"/></Relationships>
</file>

<file path=ppt/slides/_rels/slide1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7.xml"/><Relationship Id="rId1" Type="http://schemas.openxmlformats.org/officeDocument/2006/relationships/slideLayout" Target="../slideLayouts/slideLayout13.xml"/><Relationship Id="rId4" Type="http://schemas.openxmlformats.org/officeDocument/2006/relationships/slide" Target="slide6.xml"/></Relationships>
</file>

<file path=ppt/slides/_rels/slide1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12.xml"/><Relationship Id="rId1" Type="http://schemas.openxmlformats.org/officeDocument/2006/relationships/slideLayout" Target="../slideLayouts/slideLayout13.xml"/><Relationship Id="rId4" Type="http://schemas.openxmlformats.org/officeDocument/2006/relationships/slide" Target="slide14.xml"/></Relationships>
</file>

<file path=ppt/slides/_rels/slide1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mailto:DavinderGill@sthelens.gov.uk" TargetMode="External"/><Relationship Id="rId2" Type="http://schemas.openxmlformats.org/officeDocument/2006/relationships/hyperlink" Target="mailto:CorporatePMO@sthelens.gov.uk" TargetMode="External"/><Relationship Id="rId1" Type="http://schemas.openxmlformats.org/officeDocument/2006/relationships/slideLayout" Target="../slideLayouts/slideLayout18.xml"/><Relationship Id="rId6" Type="http://schemas.openxmlformats.org/officeDocument/2006/relationships/hyperlink" Target="mailto:JordanStead@sthelens.gov.uk" TargetMode="External"/><Relationship Id="rId5" Type="http://schemas.openxmlformats.org/officeDocument/2006/relationships/hyperlink" Target="mailto:LindsayOgdenDabbs@sthelens.gov.uk" TargetMode="External"/><Relationship Id="rId4" Type="http://schemas.openxmlformats.org/officeDocument/2006/relationships/hyperlink" Target="mailto:MarkHibbard@sthelens.gov.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 Target="slide1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6.xml"/><Relationship Id="rId1" Type="http://schemas.openxmlformats.org/officeDocument/2006/relationships/slideLayout" Target="../slideLayouts/slideLayout13.xml"/><Relationship Id="rId4" Type="http://schemas.openxmlformats.org/officeDocument/2006/relationships/slide" Target="slide18.xml"/></Relationships>
</file>

<file path=ppt/slides/_rels/slide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E9539-F0D4-22DF-E463-500BC57E54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ED972D-4B76-157F-7DF8-9C2D138C0EF3}"/>
              </a:ext>
            </a:extLst>
          </p:cNvPr>
          <p:cNvSpPr>
            <a:spLocks noGrp="1"/>
          </p:cNvSpPr>
          <p:nvPr>
            <p:ph type="ctrTitle"/>
          </p:nvPr>
        </p:nvSpPr>
        <p:spPr/>
        <p:txBody>
          <a:bodyPr/>
          <a:lstStyle/>
          <a:p>
            <a:r>
              <a:rPr lang="en-GB"/>
              <a:t> </a:t>
            </a:r>
            <a:endParaRPr lang="en-GB" b="1">
              <a:solidFill>
                <a:schemeClr val="bg1"/>
              </a:solidFill>
              <a:latin typeface="+mn-lt"/>
              <a:cs typeface="Calibri"/>
            </a:endParaRPr>
          </a:p>
        </p:txBody>
      </p:sp>
      <p:sp>
        <p:nvSpPr>
          <p:cNvPr id="5" name="Title 4">
            <a:extLst>
              <a:ext uri="{FF2B5EF4-FFF2-40B4-BE49-F238E27FC236}">
                <a16:creationId xmlns:a16="http://schemas.microsoft.com/office/drawing/2014/main" id="{D006332F-5FC5-886B-090A-D789E4A9DC18}"/>
              </a:ext>
            </a:extLst>
          </p:cNvPr>
          <p:cNvSpPr txBox="1">
            <a:spLocks/>
          </p:cNvSpPr>
          <p:nvPr/>
        </p:nvSpPr>
        <p:spPr>
          <a:xfrm>
            <a:off x="1890430" y="4013954"/>
            <a:ext cx="9179799" cy="845448"/>
          </a:xfrm>
          <a:prstGeom prst="rect">
            <a:avLst/>
          </a:prstGeom>
        </p:spPr>
        <p:txBody>
          <a:bodyPr vert="horz" lIns="91440" tIns="45720" rIns="91440" bIns="45720" rtlCol="0" anchor="b">
            <a:normAutofit/>
          </a:bodyPr>
          <a:lstStyle>
            <a:lvl1pPr algn="ctr" defTabSz="914426"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a:solidFill>
                  <a:schemeClr val="bg1"/>
                </a:solidFill>
                <a:latin typeface="Arial" panose="020B0604020202020204" pitchFamily="34" charset="0"/>
                <a:cs typeface="Arial" panose="020B0604020202020204" pitchFamily="34" charset="0"/>
              </a:rPr>
              <a:t>Helping you to manage projects more effectively</a:t>
            </a:r>
          </a:p>
        </p:txBody>
      </p:sp>
      <p:sp>
        <p:nvSpPr>
          <p:cNvPr id="6" name="Title 4">
            <a:extLst>
              <a:ext uri="{FF2B5EF4-FFF2-40B4-BE49-F238E27FC236}">
                <a16:creationId xmlns:a16="http://schemas.microsoft.com/office/drawing/2014/main" id="{9642D2B0-0C48-70E1-B61B-37E44B481BE1}"/>
              </a:ext>
            </a:extLst>
          </p:cNvPr>
          <p:cNvSpPr txBox="1">
            <a:spLocks/>
          </p:cNvSpPr>
          <p:nvPr/>
        </p:nvSpPr>
        <p:spPr>
          <a:xfrm>
            <a:off x="1890430" y="1122363"/>
            <a:ext cx="9179799" cy="2757347"/>
          </a:xfrm>
          <a:prstGeom prst="rect">
            <a:avLst/>
          </a:prstGeom>
        </p:spPr>
        <p:txBody>
          <a:bodyPr vert="horz" lIns="91440" tIns="45720" rIns="91440" bIns="45720" rtlCol="0" anchor="b">
            <a:normAutofit/>
          </a:bodyPr>
          <a:lstStyle>
            <a:lvl1pPr algn="ctr" defTabSz="1056041" rtl="0" eaLnBrk="1" latinLnBrk="0" hangingPunct="1">
              <a:lnSpc>
                <a:spcPct val="90000"/>
              </a:lnSpc>
              <a:spcBef>
                <a:spcPct val="0"/>
              </a:spcBef>
              <a:buNone/>
              <a:defRPr sz="6929" kern="1200">
                <a:solidFill>
                  <a:schemeClr val="tx1"/>
                </a:solidFill>
                <a:latin typeface="+mj-lt"/>
                <a:ea typeface="+mj-ea"/>
                <a:cs typeface="+mj-cs"/>
              </a:defRPr>
            </a:lvl1pPr>
          </a:lstStyle>
          <a:p>
            <a:r>
              <a:rPr lang="en-GB">
                <a:solidFill>
                  <a:schemeClr val="bg1"/>
                </a:solidFill>
                <a:latin typeface="Arial" panose="020B0604020202020204" pitchFamily="34" charset="0"/>
                <a:cs typeface="Arial" panose="020B0604020202020204" pitchFamily="34" charset="0"/>
              </a:rPr>
              <a:t>Project Management Toolkit</a:t>
            </a:r>
          </a:p>
        </p:txBody>
      </p:sp>
    </p:spTree>
    <p:extLst>
      <p:ext uri="{BB962C8B-B14F-4D97-AF65-F5344CB8AC3E}">
        <p14:creationId xmlns:p14="http://schemas.microsoft.com/office/powerpoint/2010/main" val="3186687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6B2E-B29E-4D0E-B6EB-0D6C45F60AD2}"/>
              </a:ext>
            </a:extLst>
          </p:cNvPr>
          <p:cNvSpPr>
            <a:spLocks noGrp="1"/>
          </p:cNvSpPr>
          <p:nvPr>
            <p:ph type="ctrTitle"/>
          </p:nvPr>
        </p:nvSpPr>
        <p:spPr/>
        <p:txBody>
          <a:bodyPr/>
          <a:lstStyle/>
          <a:p>
            <a:r>
              <a:rPr lang="en-GB"/>
              <a:t> </a:t>
            </a:r>
            <a:endParaRPr lang="en-GB" b="1">
              <a:solidFill>
                <a:schemeClr val="bg1"/>
              </a:solidFill>
              <a:latin typeface="+mn-lt"/>
              <a:cs typeface="Calibri"/>
            </a:endParaRPr>
          </a:p>
        </p:txBody>
      </p:sp>
      <p:sp>
        <p:nvSpPr>
          <p:cNvPr id="7" name="Title 4">
            <a:extLst>
              <a:ext uri="{FF2B5EF4-FFF2-40B4-BE49-F238E27FC236}">
                <a16:creationId xmlns:a16="http://schemas.microsoft.com/office/drawing/2014/main" id="{A5E92495-BEA7-511B-20C2-14B732636FAB}"/>
              </a:ext>
            </a:extLst>
          </p:cNvPr>
          <p:cNvSpPr txBox="1">
            <a:spLocks/>
          </p:cNvSpPr>
          <p:nvPr/>
        </p:nvSpPr>
        <p:spPr>
          <a:xfrm>
            <a:off x="1506100" y="1475868"/>
            <a:ext cx="9179799" cy="2757347"/>
          </a:xfrm>
          <a:prstGeom prst="rect">
            <a:avLst/>
          </a:prstGeom>
        </p:spPr>
        <p:txBody>
          <a:bodyPr vert="horz" lIns="91440" tIns="45720" rIns="91440" bIns="45720" rtlCol="0" anchor="b">
            <a:normAutofit/>
          </a:bodyPr>
          <a:lstStyle>
            <a:lvl1pPr algn="ctr" defTabSz="1056041" rtl="0" eaLnBrk="1" latinLnBrk="0" hangingPunct="1">
              <a:lnSpc>
                <a:spcPct val="90000"/>
              </a:lnSpc>
              <a:spcBef>
                <a:spcPct val="0"/>
              </a:spcBef>
              <a:buNone/>
              <a:defRPr sz="6929" kern="1200">
                <a:solidFill>
                  <a:schemeClr val="tx1"/>
                </a:solidFill>
                <a:latin typeface="+mj-lt"/>
                <a:ea typeface="+mj-ea"/>
                <a:cs typeface="+mj-cs"/>
              </a:defRPr>
            </a:lvl1pPr>
          </a:lstStyle>
          <a:p>
            <a:r>
              <a:rPr lang="en-GB">
                <a:solidFill>
                  <a:schemeClr val="bg1"/>
                </a:solidFill>
                <a:latin typeface="Arial" panose="020B0604020202020204" pitchFamily="34" charset="0"/>
                <a:cs typeface="Arial" panose="020B0604020202020204" pitchFamily="34" charset="0"/>
              </a:rPr>
              <a:t>Templates and Guidance</a:t>
            </a:r>
          </a:p>
        </p:txBody>
      </p:sp>
    </p:spTree>
    <p:extLst>
      <p:ext uri="{BB962C8B-B14F-4D97-AF65-F5344CB8AC3E}">
        <p14:creationId xmlns:p14="http://schemas.microsoft.com/office/powerpoint/2010/main" val="1155199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D4E2999-7C14-F29E-1540-626E4ADA7D50}"/>
              </a:ext>
            </a:extLst>
          </p:cNvPr>
          <p:cNvSpPr/>
          <p:nvPr/>
        </p:nvSpPr>
        <p:spPr>
          <a:xfrm>
            <a:off x="9085049" y="1088514"/>
            <a:ext cx="2961702" cy="401369"/>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latin typeface="Arial" panose="020B0604020202020204" pitchFamily="34" charset="0"/>
                <a:cs typeface="Arial" panose="020B0604020202020204" pitchFamily="34" charset="0"/>
              </a:rPr>
              <a:t>Templates &amp; Guidance</a:t>
            </a:r>
          </a:p>
        </p:txBody>
      </p:sp>
      <p:sp>
        <p:nvSpPr>
          <p:cNvPr id="5" name="Rectangle 4">
            <a:extLst>
              <a:ext uri="{FF2B5EF4-FFF2-40B4-BE49-F238E27FC236}">
                <a16:creationId xmlns:a16="http://schemas.microsoft.com/office/drawing/2014/main" id="{1ACC1AC8-245B-921C-7909-FE6D4EB9B6ED}"/>
              </a:ext>
            </a:extLst>
          </p:cNvPr>
          <p:cNvSpPr/>
          <p:nvPr/>
        </p:nvSpPr>
        <p:spPr>
          <a:xfrm>
            <a:off x="9085049" y="1489883"/>
            <a:ext cx="2961702" cy="1759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lvl="0" indent="-285750">
              <a:buFont typeface="Wingdings" panose="05000000000000000000" pitchFamily="2" charset="2"/>
              <a:buChar char="v"/>
            </a:pPr>
            <a:endParaRPr lang="en-GB" sz="1400">
              <a:solidFill>
                <a:schemeClr val="tx1"/>
              </a:solidFill>
              <a:effectLst/>
              <a:latin typeface="Arial" panose="020B0604020202020204" pitchFamily="34" charset="0"/>
              <a:ea typeface="Times New Roman" panose="02020603050405020304" pitchFamily="18" charset="0"/>
            </a:endParaRPr>
          </a:p>
          <a:p>
            <a:pPr marL="285750" lvl="0" indent="-285750">
              <a:buFont typeface="Wingdings" panose="05000000000000000000" pitchFamily="2" charset="2"/>
              <a:buChar char="v"/>
            </a:pPr>
            <a:endParaRPr lang="en-GB" sz="1400">
              <a:solidFill>
                <a:schemeClr val="tx1"/>
              </a:solidFill>
              <a:latin typeface="Arial" panose="020B0604020202020204" pitchFamily="34" charset="0"/>
              <a:ea typeface="Times New Roman" panose="02020603050405020304" pitchFamily="18" charset="0"/>
            </a:endParaRPr>
          </a:p>
          <a:p>
            <a:pPr marL="285750" lvl="0" indent="-285750">
              <a:buFont typeface="Wingdings" panose="05000000000000000000" pitchFamily="2" charset="2"/>
              <a:buChar char="v"/>
            </a:pPr>
            <a:endParaRPr lang="en-GB" sz="1400">
              <a:solidFill>
                <a:schemeClr val="tx1"/>
              </a:solidFill>
              <a:effectLst/>
              <a:latin typeface="Arial" panose="020B0604020202020204" pitchFamily="34" charset="0"/>
              <a:ea typeface="Times New Roman" panose="02020603050405020304" pitchFamily="18" charset="0"/>
            </a:endParaRPr>
          </a:p>
          <a:p>
            <a:pPr marL="285750" lvl="0" indent="-285750">
              <a:buFont typeface="Wingdings" panose="05000000000000000000" pitchFamily="2" charset="2"/>
              <a:buChar char="v"/>
            </a:pPr>
            <a:r>
              <a:rPr lang="en-GB" sz="1400">
                <a:solidFill>
                  <a:schemeClr val="tx1"/>
                </a:solidFill>
                <a:effectLst/>
                <a:latin typeface="Arial"/>
                <a:ea typeface="Times New Roman" panose="02020603050405020304" pitchFamily="18" charset="0"/>
                <a:cs typeface="Arial"/>
                <a:hlinkClick r:id="rId2"/>
              </a:rPr>
              <a:t>Strategic Outline Business Case</a:t>
            </a:r>
            <a:r>
              <a:rPr lang="en-GB" sz="1400">
                <a:solidFill>
                  <a:schemeClr val="tx1"/>
                </a:solidFill>
                <a:effectLst/>
                <a:latin typeface="Arial"/>
                <a:ea typeface="Times New Roman" panose="02020603050405020304" pitchFamily="18" charset="0"/>
                <a:cs typeface="Arial"/>
              </a:rPr>
              <a:t> and </a:t>
            </a:r>
            <a:r>
              <a:rPr lang="en-GB" sz="1400">
                <a:solidFill>
                  <a:schemeClr val="tx1"/>
                </a:solidFill>
                <a:effectLst/>
                <a:latin typeface="Arial"/>
                <a:ea typeface="Times New Roman" panose="02020603050405020304" pitchFamily="18" charset="0"/>
                <a:cs typeface="Arial"/>
                <a:hlinkClick r:id="rId3"/>
              </a:rPr>
              <a:t>Guidance</a:t>
            </a:r>
            <a:endParaRPr lang="en-GB" sz="1400">
              <a:solidFill>
                <a:schemeClr val="tx1"/>
              </a:solidFill>
              <a:effectLst/>
              <a:latin typeface="Arial"/>
              <a:ea typeface="Times New Roman" panose="02020603050405020304" pitchFamily="18" charset="0"/>
              <a:cs typeface="Arial"/>
            </a:endParaRPr>
          </a:p>
          <a:p>
            <a:pPr marL="285750" indent="-285750">
              <a:buFont typeface="Wingdings" panose="05000000000000000000" pitchFamily="2" charset="2"/>
              <a:buChar char="v"/>
            </a:pPr>
            <a:r>
              <a:rPr lang="en-GB" sz="1400">
                <a:solidFill>
                  <a:schemeClr val="tx1"/>
                </a:solidFill>
                <a:latin typeface="Arial"/>
                <a:ea typeface="Calibri"/>
                <a:cs typeface="Arial"/>
                <a:hlinkClick r:id="rId4"/>
              </a:rPr>
              <a:t>Prioritisation Guidance and How to Guide </a:t>
            </a:r>
            <a:endParaRPr lang="en-GB" sz="1400">
              <a:solidFill>
                <a:schemeClr val="tx1"/>
              </a:solidFill>
              <a:latin typeface="Arial"/>
              <a:ea typeface="Calibri"/>
              <a:cs typeface="Arial"/>
            </a:endParaRPr>
          </a:p>
          <a:p>
            <a:endParaRPr lang="en-GB" sz="1400">
              <a:solidFill>
                <a:schemeClr val="tx1"/>
              </a:solidFill>
              <a:cs typeface="Arial"/>
            </a:endParaRPr>
          </a:p>
          <a:p>
            <a:endParaRPr lang="en-GB" sz="1400">
              <a:solidFill>
                <a:schemeClr val="tx1"/>
              </a:solidFill>
              <a:cs typeface="Arial"/>
            </a:endParaRPr>
          </a:p>
          <a:p>
            <a:pPr marL="285750" indent="-285750">
              <a:buFont typeface="Wingdings" panose="05000000000000000000" pitchFamily="2" charset="2"/>
              <a:buChar char="v"/>
            </a:pPr>
            <a:endParaRPr lang="en-GB" sz="1400">
              <a:solidFill>
                <a:schemeClr val="tx1"/>
              </a:solidFill>
              <a:cs typeface="Arial"/>
            </a:endParaRPr>
          </a:p>
          <a:p>
            <a:endParaRPr lang="en-GB" sz="1400">
              <a:solidFill>
                <a:srgbClr val="000000"/>
              </a:solidFill>
              <a:cs typeface="Arial"/>
            </a:endParaRPr>
          </a:p>
          <a:p>
            <a:pPr marL="285750" indent="-285750">
              <a:buFont typeface="Wingdings" panose="05000000000000000000" pitchFamily="2" charset="2"/>
              <a:buChar char="v"/>
            </a:pPr>
            <a:endParaRPr lang="en-GB" sz="1400">
              <a:solidFill>
                <a:srgbClr val="FF0000"/>
              </a:solidFill>
              <a:latin typeface="Arial" panose="020B0604020202020204" pitchFamily="34" charset="0"/>
              <a:cs typeface="Arial"/>
            </a:endParaRPr>
          </a:p>
          <a:p>
            <a:endParaRPr lang="en-GB" sz="1400">
              <a:solidFill>
                <a:srgbClr val="FF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en-GB" sz="1400">
              <a:solidFill>
                <a:schemeClr val="tx1"/>
              </a:solidFill>
              <a:cs typeface="Arial"/>
            </a:endParaRPr>
          </a:p>
        </p:txBody>
      </p:sp>
      <p:sp>
        <p:nvSpPr>
          <p:cNvPr id="6" name="Rectangle: Rounded Corners 5">
            <a:extLst>
              <a:ext uri="{FF2B5EF4-FFF2-40B4-BE49-F238E27FC236}">
                <a16:creationId xmlns:a16="http://schemas.microsoft.com/office/drawing/2014/main" id="{BBBE2BEA-32B8-8C1D-69BC-109DC0606A72}"/>
              </a:ext>
            </a:extLst>
          </p:cNvPr>
          <p:cNvSpPr/>
          <p:nvPr/>
        </p:nvSpPr>
        <p:spPr>
          <a:xfrm>
            <a:off x="9031559" y="3845954"/>
            <a:ext cx="2961702" cy="40136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latin typeface="Arial" panose="020B0604020202020204" pitchFamily="34" charset="0"/>
                <a:cs typeface="Arial" panose="020B0604020202020204" pitchFamily="34" charset="0"/>
              </a:rPr>
              <a:t>Other Resources</a:t>
            </a:r>
          </a:p>
        </p:txBody>
      </p:sp>
      <p:sp>
        <p:nvSpPr>
          <p:cNvPr id="7" name="Rectangle 6">
            <a:extLst>
              <a:ext uri="{FF2B5EF4-FFF2-40B4-BE49-F238E27FC236}">
                <a16:creationId xmlns:a16="http://schemas.microsoft.com/office/drawing/2014/main" id="{E966CA75-B7D1-CC8E-A5AD-1305670740F9}"/>
              </a:ext>
            </a:extLst>
          </p:cNvPr>
          <p:cNvSpPr/>
          <p:nvPr/>
        </p:nvSpPr>
        <p:spPr>
          <a:xfrm>
            <a:off x="9031559" y="4247323"/>
            <a:ext cx="2961702" cy="12435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Wingdings" panose="05000000000000000000" pitchFamily="2" charset="2"/>
              <a:buChar char="v"/>
            </a:pPr>
            <a:r>
              <a:rPr lang="en-GB" sz="1400">
                <a:solidFill>
                  <a:srgbClr val="FF0000"/>
                </a:solidFill>
                <a:latin typeface="Arial"/>
                <a:cs typeface="Arial"/>
              </a:rPr>
              <a:t>Link to Change Advisory Board page once up and running</a:t>
            </a:r>
            <a:endParaRPr lang="en-GB" sz="1400">
              <a:solidFill>
                <a:srgbClr val="FF0000"/>
              </a:solidFill>
              <a:latin typeface="Arial" panose="020B0604020202020204" pitchFamily="34" charset="0"/>
              <a:cs typeface="Arial" panose="020B0604020202020204" pitchFamily="34" charset="0"/>
            </a:endParaRPr>
          </a:p>
          <a:p>
            <a:endParaRPr lang="en-GB" sz="1400">
              <a:solidFill>
                <a:schemeClr val="tx1"/>
              </a:solidFill>
            </a:endParaRPr>
          </a:p>
          <a:p>
            <a:pPr marL="285750" indent="-285750">
              <a:buFont typeface="Wingdings" panose="05000000000000000000" pitchFamily="2" charset="2"/>
              <a:buChar char="v"/>
            </a:pPr>
            <a:endParaRPr lang="en-GB" sz="1400">
              <a:solidFill>
                <a:schemeClr val="tx1"/>
              </a:solidFill>
            </a:endParaRPr>
          </a:p>
        </p:txBody>
      </p:sp>
      <p:sp>
        <p:nvSpPr>
          <p:cNvPr id="8" name="Title 7">
            <a:extLst>
              <a:ext uri="{FF2B5EF4-FFF2-40B4-BE49-F238E27FC236}">
                <a16:creationId xmlns:a16="http://schemas.microsoft.com/office/drawing/2014/main" id="{92E0A793-1670-DD9F-3D71-F3ACA13E160E}"/>
              </a:ext>
            </a:extLst>
          </p:cNvPr>
          <p:cNvSpPr>
            <a:spLocks noGrp="1"/>
          </p:cNvSpPr>
          <p:nvPr/>
        </p:nvSpPr>
        <p:spPr>
          <a:xfrm>
            <a:off x="145249" y="727018"/>
            <a:ext cx="11087376" cy="640080"/>
          </a:xfrm>
        </p:spPr>
        <p:txBody>
          <a:bodyPr lIns="91440" tIns="45720" rIns="91440" bIns="45720" anchor="b" anchorCtr="0">
            <a:noAutofit/>
          </a:bodyPr>
          <a:lstStyle>
            <a:lvl1pPr algn="l" rtl="0" eaLnBrk="1" fontAlgn="base" hangingPunct="1">
              <a:spcBef>
                <a:spcPct val="0"/>
              </a:spcBef>
              <a:spcAft>
                <a:spcPct val="0"/>
              </a:spcAft>
              <a:defRPr sz="2800" kern="1200">
                <a:solidFill>
                  <a:schemeClr val="bg2">
                    <a:lumMod val="25000"/>
                  </a:schemeClr>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GB" b="1">
                <a:latin typeface="Arial" panose="020B0604020202020204" pitchFamily="34" charset="0"/>
                <a:ea typeface="ＭＳ Ｐゴシック"/>
                <a:cs typeface="Arial" panose="020B0604020202020204" pitchFamily="34" charset="0"/>
              </a:rPr>
            </a:br>
            <a:r>
              <a:rPr lang="en-GB" b="1">
                <a:solidFill>
                  <a:srgbClr val="B00000"/>
                </a:solidFill>
                <a:latin typeface="Arial"/>
                <a:ea typeface="ＭＳ Ｐゴシック"/>
                <a:cs typeface="Arial"/>
              </a:rPr>
              <a:t>Stage 1: Concept/ Starting up a Project</a:t>
            </a:r>
            <a:endParaRPr lang="en-US">
              <a:solidFill>
                <a:srgbClr val="B00000"/>
              </a:solidFill>
              <a:latin typeface="Arial"/>
              <a:cs typeface="Arial"/>
            </a:endParaRPr>
          </a:p>
        </p:txBody>
      </p:sp>
      <p:sp>
        <p:nvSpPr>
          <p:cNvPr id="9" name="TextBox 12">
            <a:extLst>
              <a:ext uri="{FF2B5EF4-FFF2-40B4-BE49-F238E27FC236}">
                <a16:creationId xmlns:a16="http://schemas.microsoft.com/office/drawing/2014/main" id="{B518C76B-A14E-81CF-2BDA-5E81263EE4E7}"/>
              </a:ext>
            </a:extLst>
          </p:cNvPr>
          <p:cNvSpPr txBox="1"/>
          <p:nvPr/>
        </p:nvSpPr>
        <p:spPr>
          <a:xfrm>
            <a:off x="145249" y="1549764"/>
            <a:ext cx="8780387" cy="4524315"/>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a:effectLst/>
                <a:latin typeface="Arial"/>
                <a:ea typeface="Times New Roman" panose="02020603050405020304" pitchFamily="18" charset="0"/>
                <a:cs typeface="Arial"/>
              </a:rPr>
              <a:t>This stage of project management marks the beginning of the project. </a:t>
            </a:r>
            <a:r>
              <a:rPr lang="en-GB" sz="1600" b="0" i="0">
                <a:effectLst/>
                <a:latin typeface="Arial"/>
                <a:ea typeface="Roboto"/>
                <a:cs typeface="Arial"/>
              </a:rPr>
              <a:t>Once the project idea or purpose is decided, the first stage is to map out the concept and consider ideas for change. Usually, some research is required</a:t>
            </a:r>
            <a:r>
              <a:rPr lang="en-GB" sz="1600">
                <a:latin typeface="Arial"/>
                <a:ea typeface="Roboto"/>
                <a:cs typeface="Arial"/>
              </a:rPr>
              <a:t>,</a:t>
            </a:r>
            <a:r>
              <a:rPr lang="en-GB" sz="1600" b="0" i="0">
                <a:effectLst/>
                <a:latin typeface="Arial"/>
                <a:ea typeface="Roboto"/>
                <a:cs typeface="Arial"/>
              </a:rPr>
              <a:t> and this can involve consultation with colleagues and shareholders. Two key questions that need to be asked are: is it feasible and is it of value?</a:t>
            </a:r>
          </a:p>
          <a:p>
            <a:endParaRPr lang="en-GB" sz="1600" b="0" i="0">
              <a:effectLst/>
              <a:latin typeface="Arial" panose="020B0604020202020204" pitchFamily="34" charset="0"/>
              <a:cs typeface="Arial" panose="020B0604020202020204" pitchFamily="34" charset="0"/>
            </a:endParaRPr>
          </a:p>
          <a:p>
            <a:pPr algn="l"/>
            <a:r>
              <a:rPr lang="en-GB" sz="1600" b="0" i="0">
                <a:effectLst/>
                <a:latin typeface="Arial"/>
                <a:ea typeface="Roboto"/>
                <a:cs typeface="Arial"/>
              </a:rPr>
              <a:t>Other aspects to consider at this stage are the cost and project timeline, as well as the impact of the end result.  </a:t>
            </a:r>
          </a:p>
          <a:p>
            <a:pPr algn="l"/>
            <a:endParaRPr lang="en-GB" sz="1600">
              <a:latin typeface="Arial" panose="020B0604020202020204" pitchFamily="34" charset="0"/>
              <a:cs typeface="Arial" panose="020B0604020202020204" pitchFamily="34" charset="0"/>
            </a:endParaRPr>
          </a:p>
          <a:p>
            <a:pPr algn="l"/>
            <a:r>
              <a:rPr lang="en-GB" sz="1600">
                <a:latin typeface="Arial"/>
                <a:ea typeface="Roboto"/>
                <a:cs typeface="Arial"/>
              </a:rPr>
              <a:t>New projects must demonstrate that they provide strategic value. The prioritisation guidance provides a simple guide on how to do this.</a:t>
            </a:r>
          </a:p>
          <a:p>
            <a:pPr algn="l"/>
            <a:endParaRPr lang="en-GB" sz="1600" b="0" i="0">
              <a:effectLst/>
              <a:latin typeface="Arial" panose="020B0604020202020204" pitchFamily="34" charset="0"/>
              <a:cs typeface="Arial" panose="020B0604020202020204" pitchFamily="34" charset="0"/>
            </a:endParaRPr>
          </a:p>
          <a:p>
            <a:r>
              <a:rPr lang="en-GB" sz="1600" b="0" i="0">
                <a:effectLst/>
                <a:latin typeface="Arial"/>
                <a:ea typeface="Roboto"/>
                <a:cs typeface="Arial"/>
              </a:rPr>
              <a:t>This is all brought together in a </a:t>
            </a:r>
            <a:r>
              <a:rPr lang="en-GB" sz="1600">
                <a:latin typeface="Arial"/>
                <a:ea typeface="Roboto"/>
                <a:cs typeface="Arial"/>
              </a:rPr>
              <a:t>strategic outline business case which</a:t>
            </a:r>
            <a:r>
              <a:rPr lang="en-GB" sz="1600" b="0" i="0">
                <a:effectLst/>
                <a:latin typeface="Arial"/>
                <a:ea typeface="Roboto"/>
                <a:cs typeface="Arial"/>
              </a:rPr>
              <a:t> goes forward to the </a:t>
            </a:r>
            <a:r>
              <a:rPr lang="en-GB" sz="1600">
                <a:solidFill>
                  <a:srgbClr val="B00000"/>
                </a:solidFill>
                <a:latin typeface="Arial"/>
                <a:ea typeface="Roboto"/>
                <a:cs typeface="Arial"/>
              </a:rPr>
              <a:t>Change Advisory Board</a:t>
            </a:r>
            <a:r>
              <a:rPr lang="en-GB" sz="1600" b="0" i="0">
                <a:solidFill>
                  <a:srgbClr val="B00000"/>
                </a:solidFill>
                <a:effectLst/>
                <a:latin typeface="Arial"/>
                <a:ea typeface="Roboto"/>
                <a:cs typeface="Arial"/>
              </a:rPr>
              <a:t> </a:t>
            </a:r>
            <a:r>
              <a:rPr lang="en-GB" sz="1600">
                <a:latin typeface="Arial"/>
                <a:ea typeface="Roboto"/>
                <a:cs typeface="Arial"/>
              </a:rPr>
              <a:t>and</a:t>
            </a:r>
            <a:r>
              <a:rPr lang="en-GB" sz="1600">
                <a:solidFill>
                  <a:srgbClr val="B00000"/>
                </a:solidFill>
                <a:latin typeface="Arial"/>
                <a:ea typeface="Roboto"/>
                <a:cs typeface="Arial"/>
              </a:rPr>
              <a:t> </a:t>
            </a:r>
            <a:r>
              <a:rPr lang="en-GB" sz="1600">
                <a:latin typeface="Arial"/>
                <a:ea typeface="Roboto"/>
                <a:cs typeface="Arial"/>
              </a:rPr>
              <a:t>which acts as the approval gateway. They </a:t>
            </a:r>
            <a:r>
              <a:rPr lang="en-GB" sz="1600" b="0" i="0">
                <a:effectLst/>
                <a:latin typeface="Arial"/>
                <a:ea typeface="Roboto"/>
                <a:cs typeface="Arial"/>
              </a:rPr>
              <a:t>will consider </a:t>
            </a:r>
            <a:r>
              <a:rPr lang="en-GB" sz="1600">
                <a:latin typeface="Arial"/>
                <a:ea typeface="Roboto"/>
                <a:cs typeface="Arial"/>
              </a:rPr>
              <a:t>all business cases and</a:t>
            </a:r>
            <a:r>
              <a:rPr lang="en-GB" sz="1600" b="0" i="0">
                <a:effectLst/>
                <a:latin typeface="Arial"/>
                <a:ea typeface="Roboto"/>
                <a:cs typeface="Arial"/>
              </a:rPr>
              <a:t> decide if the project </a:t>
            </a:r>
            <a:r>
              <a:rPr lang="en-GB" sz="1600">
                <a:latin typeface="Arial"/>
                <a:ea typeface="Roboto"/>
                <a:cs typeface="Arial"/>
              </a:rPr>
              <a:t>or programme </a:t>
            </a:r>
            <a:r>
              <a:rPr lang="en-GB" sz="1600" b="0" i="0">
                <a:effectLst/>
                <a:latin typeface="Arial"/>
                <a:ea typeface="Roboto"/>
                <a:cs typeface="Arial"/>
              </a:rPr>
              <a:t>is </a:t>
            </a:r>
            <a:r>
              <a:rPr lang="en-GB" sz="1600">
                <a:latin typeface="Arial"/>
                <a:ea typeface="Roboto"/>
                <a:cs typeface="Arial"/>
              </a:rPr>
              <a:t>aligned to strategic priorities </a:t>
            </a:r>
            <a:r>
              <a:rPr lang="en-GB" sz="1600" b="0" i="0">
                <a:effectLst/>
                <a:latin typeface="Arial"/>
                <a:ea typeface="Roboto"/>
                <a:cs typeface="Arial"/>
              </a:rPr>
              <a:t>and </a:t>
            </a:r>
            <a:r>
              <a:rPr lang="en-GB" sz="1600">
                <a:latin typeface="Arial"/>
                <a:ea typeface="Roboto"/>
                <a:cs typeface="Arial"/>
              </a:rPr>
              <a:t>will recommend that the project is initiated</a:t>
            </a:r>
            <a:r>
              <a:rPr lang="en-GB" sz="1600" b="0" i="0">
                <a:effectLst/>
                <a:latin typeface="Arial"/>
                <a:ea typeface="Roboto"/>
                <a:cs typeface="Arial"/>
              </a:rPr>
              <a:t>.</a:t>
            </a:r>
          </a:p>
          <a:p>
            <a:pPr algn="l"/>
            <a:endParaRPr lang="en-GB" sz="1600">
              <a:latin typeface="Arial" panose="020B0604020202020204" pitchFamily="34" charset="0"/>
              <a:cs typeface="Arial" panose="020B0604020202020204" pitchFamily="34" charset="0"/>
            </a:endParaRPr>
          </a:p>
          <a:p>
            <a:pPr algn="l"/>
            <a:r>
              <a:rPr lang="en-GB" sz="1600">
                <a:latin typeface="Arial"/>
                <a:ea typeface="Roboto"/>
                <a:cs typeface="Arial"/>
              </a:rPr>
              <a:t>The project then progresses to Stage 2: Initiation and Planning.</a:t>
            </a:r>
            <a:endParaRPr lang="en-GB" sz="1600">
              <a:solidFill>
                <a:srgbClr val="2B3857"/>
              </a:solidFill>
              <a:latin typeface="Arial"/>
              <a:ea typeface="Roboto"/>
              <a:cs typeface="Arial"/>
            </a:endParaRPr>
          </a:p>
          <a:p>
            <a:endParaRPr lang="en-GB" sz="1600">
              <a:solidFill>
                <a:srgbClr val="2B385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4160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30113E25-0F13-B8AC-20EB-7348A68BB523}"/>
              </a:ext>
            </a:extLst>
          </p:cNvPr>
          <p:cNvSpPr>
            <a:spLocks noGrp="1"/>
          </p:cNvSpPr>
          <p:nvPr/>
        </p:nvSpPr>
        <p:spPr>
          <a:xfrm>
            <a:off x="172591" y="546288"/>
            <a:ext cx="6694539" cy="640080"/>
          </a:xfrm>
        </p:spPr>
        <p:txBody>
          <a:bodyPr lIns="91440" tIns="45720" rIns="91440" bIns="45720" anchor="b" anchorCtr="0">
            <a:noAutofit/>
          </a:bodyPr>
          <a:lstStyle>
            <a:lvl1pPr algn="l" rtl="0" eaLnBrk="1" fontAlgn="base" hangingPunct="1">
              <a:spcBef>
                <a:spcPct val="0"/>
              </a:spcBef>
              <a:spcAft>
                <a:spcPct val="0"/>
              </a:spcAft>
              <a:defRPr sz="2800" kern="1200">
                <a:solidFill>
                  <a:schemeClr val="bg2">
                    <a:lumMod val="25000"/>
                  </a:schemeClr>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solidFill>
                  <a:srgbClr val="B00000"/>
                </a:solidFill>
                <a:latin typeface="Arial"/>
                <a:ea typeface="ＭＳ Ｐゴシック"/>
                <a:cs typeface="Arial"/>
              </a:rPr>
              <a:t>Stage 2: Initiation &amp; Planning</a:t>
            </a:r>
            <a:endParaRPr lang="en-US">
              <a:solidFill>
                <a:srgbClr val="B00000"/>
              </a:solidFill>
              <a:latin typeface="Arial"/>
              <a:ea typeface="ＭＳ Ｐゴシック"/>
              <a:cs typeface="Arial"/>
            </a:endParaRPr>
          </a:p>
        </p:txBody>
      </p:sp>
      <p:sp>
        <p:nvSpPr>
          <p:cNvPr id="5" name="Rectangle: Rounded Corners 4">
            <a:extLst>
              <a:ext uri="{FF2B5EF4-FFF2-40B4-BE49-F238E27FC236}">
                <a16:creationId xmlns:a16="http://schemas.microsoft.com/office/drawing/2014/main" id="{52D76E6B-4384-691D-F40D-F90124DA5AFC}"/>
              </a:ext>
            </a:extLst>
          </p:cNvPr>
          <p:cNvSpPr/>
          <p:nvPr/>
        </p:nvSpPr>
        <p:spPr>
          <a:xfrm>
            <a:off x="8855440" y="1023916"/>
            <a:ext cx="2961702" cy="40136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latin typeface="Arial" panose="020B0604020202020204" pitchFamily="34" charset="0"/>
                <a:cs typeface="Arial" panose="020B0604020202020204" pitchFamily="34" charset="0"/>
              </a:rPr>
              <a:t>Templates &amp; Guidance</a:t>
            </a:r>
          </a:p>
        </p:txBody>
      </p:sp>
      <p:sp>
        <p:nvSpPr>
          <p:cNvPr id="6" name="Rectangle 5">
            <a:extLst>
              <a:ext uri="{FF2B5EF4-FFF2-40B4-BE49-F238E27FC236}">
                <a16:creationId xmlns:a16="http://schemas.microsoft.com/office/drawing/2014/main" id="{400612DA-D4F1-837E-3425-8D68C6771CFC}"/>
              </a:ext>
            </a:extLst>
          </p:cNvPr>
          <p:cNvSpPr/>
          <p:nvPr/>
        </p:nvSpPr>
        <p:spPr>
          <a:xfrm>
            <a:off x="8848513" y="1442885"/>
            <a:ext cx="2968629" cy="33393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Wingdings" panose="05000000000000000000" pitchFamily="2" charset="2"/>
              <a:buChar char="v"/>
            </a:pPr>
            <a:r>
              <a:rPr lang="en-GB" sz="1400">
                <a:solidFill>
                  <a:schemeClr val="tx1"/>
                </a:solidFill>
                <a:latin typeface="Arial"/>
                <a:cs typeface="Arial"/>
                <a:hlinkClick r:id="rId2"/>
              </a:rPr>
              <a:t>Project Initiation Document</a:t>
            </a:r>
            <a:r>
              <a:rPr lang="en-GB" sz="1400">
                <a:solidFill>
                  <a:schemeClr val="tx1"/>
                </a:solidFill>
                <a:latin typeface="Arial"/>
                <a:cs typeface="Arial"/>
              </a:rPr>
              <a:t>:</a:t>
            </a:r>
          </a:p>
          <a:p>
            <a:pPr marL="742950" lvl="1" indent="-285750">
              <a:buFont typeface="Courier New" panose="05000000000000000000" pitchFamily="2" charset="2"/>
              <a:buChar char="o"/>
            </a:pPr>
            <a:r>
              <a:rPr lang="en-GB" sz="1400">
                <a:solidFill>
                  <a:schemeClr val="tx1"/>
                </a:solidFill>
                <a:latin typeface="Arial"/>
                <a:cs typeface="Arial"/>
                <a:hlinkClick r:id="rId2"/>
              </a:rPr>
              <a:t>Project Plan</a:t>
            </a:r>
            <a:endParaRPr lang="en-GB" sz="1400">
              <a:solidFill>
                <a:schemeClr val="tx1"/>
              </a:solidFill>
              <a:latin typeface="Arial"/>
              <a:cs typeface="Arial"/>
            </a:endParaRPr>
          </a:p>
          <a:p>
            <a:pPr marL="742950" lvl="1" indent="-285750">
              <a:buFont typeface="Courier New" panose="05000000000000000000" pitchFamily="2" charset="2"/>
              <a:buChar char="o"/>
            </a:pPr>
            <a:r>
              <a:rPr lang="en-GB" sz="1400">
                <a:solidFill>
                  <a:schemeClr val="tx1"/>
                </a:solidFill>
                <a:latin typeface="Arial"/>
                <a:cs typeface="Arial"/>
                <a:hlinkClick r:id="rId3"/>
              </a:rPr>
              <a:t>Change Control Approach</a:t>
            </a:r>
            <a:endParaRPr lang="en-GB" sz="1400">
              <a:solidFill>
                <a:schemeClr val="tx1"/>
              </a:solidFill>
              <a:latin typeface="Arial"/>
              <a:cs typeface="Arial"/>
            </a:endParaRPr>
          </a:p>
          <a:p>
            <a:pPr marL="742950" lvl="1" indent="-285750">
              <a:buFont typeface="Courier New" panose="05000000000000000000" pitchFamily="2" charset="2"/>
              <a:buChar char="o"/>
            </a:pPr>
            <a:r>
              <a:rPr lang="en-GB" sz="1400">
                <a:solidFill>
                  <a:schemeClr val="tx1"/>
                </a:solidFill>
                <a:latin typeface="Arial"/>
                <a:cs typeface="Arial"/>
                <a:hlinkClick r:id="rId4"/>
              </a:rPr>
              <a:t>Communication and Engagement Approach</a:t>
            </a:r>
            <a:r>
              <a:rPr lang="en-GB" sz="1400">
                <a:solidFill>
                  <a:schemeClr val="tx1"/>
                </a:solidFill>
                <a:latin typeface="Arial"/>
                <a:cs typeface="Arial"/>
              </a:rPr>
              <a:t> and </a:t>
            </a:r>
            <a:r>
              <a:rPr lang="en-GB" sz="1400">
                <a:solidFill>
                  <a:schemeClr val="tx1"/>
                </a:solidFill>
                <a:latin typeface="Arial"/>
                <a:cs typeface="Arial"/>
                <a:hlinkClick r:id="rId5"/>
              </a:rPr>
              <a:t>Guidance</a:t>
            </a:r>
            <a:endParaRPr lang="en-GB" sz="1400">
              <a:solidFill>
                <a:schemeClr val="tx1"/>
              </a:solidFill>
              <a:latin typeface="Arial"/>
              <a:cs typeface="Arial"/>
            </a:endParaRPr>
          </a:p>
          <a:p>
            <a:pPr marL="285750" indent="-285750">
              <a:buFont typeface="Wingdings" panose="05000000000000000000" pitchFamily="2" charset="2"/>
              <a:buChar char="v"/>
            </a:pPr>
            <a:r>
              <a:rPr lang="en-GB" sz="1400">
                <a:solidFill>
                  <a:schemeClr val="tx1"/>
                </a:solidFill>
                <a:latin typeface="Arial"/>
                <a:cs typeface="Arial"/>
                <a:hlinkClick r:id="rId6">
                  <a:extLst>
                    <a:ext uri="{A12FA001-AC4F-418D-AE19-62706E023703}">
                      <ahyp:hlinkClr xmlns:ahyp="http://schemas.microsoft.com/office/drawing/2018/hyperlinkcolor" val="tx"/>
                    </a:ext>
                  </a:extLst>
                </a:hlinkClick>
              </a:rPr>
              <a:t>Project Initiation Document Guidance</a:t>
            </a:r>
            <a:endParaRPr lang="en-GB" sz="1400">
              <a:solidFill>
                <a:schemeClr val="tx1"/>
              </a:solidFill>
              <a:latin typeface="Arial"/>
              <a:cs typeface="Arial"/>
            </a:endParaRPr>
          </a:p>
          <a:p>
            <a:pPr marL="285750" indent="-285750">
              <a:buFont typeface="Wingdings" panose="05000000000000000000" pitchFamily="2" charset="2"/>
              <a:buChar char="v"/>
            </a:pPr>
            <a:r>
              <a:rPr lang="en-GB" sz="1400">
                <a:solidFill>
                  <a:schemeClr val="tx1"/>
                </a:solidFill>
                <a:latin typeface="Arial"/>
                <a:cs typeface="Arial"/>
                <a:hlinkClick r:id="rId7"/>
              </a:rPr>
              <a:t>Benefits Realisation Plan</a:t>
            </a:r>
            <a:r>
              <a:rPr lang="en-GB" sz="1400">
                <a:solidFill>
                  <a:schemeClr val="tx1"/>
                </a:solidFill>
                <a:latin typeface="Arial"/>
                <a:cs typeface="Arial"/>
              </a:rPr>
              <a:t> and </a:t>
            </a:r>
            <a:r>
              <a:rPr lang="en-GB" sz="1400">
                <a:solidFill>
                  <a:schemeClr val="tx1"/>
                </a:solidFill>
                <a:latin typeface="Arial"/>
                <a:cs typeface="Arial"/>
                <a:hlinkClick r:id="rId8"/>
              </a:rPr>
              <a:t>Benefits Management Guidance</a:t>
            </a:r>
            <a:endParaRPr lang="en-GB" sz="1400">
              <a:solidFill>
                <a:schemeClr val="tx1"/>
              </a:solidFill>
              <a:latin typeface="Arial"/>
              <a:cs typeface="Arial"/>
            </a:endParaRPr>
          </a:p>
          <a:p>
            <a:pPr marL="285750" indent="-285750">
              <a:buFont typeface="Wingdings" panose="05000000000000000000" pitchFamily="2" charset="2"/>
              <a:buChar char="v"/>
            </a:pPr>
            <a:r>
              <a:rPr lang="en-GB" sz="1400">
                <a:solidFill>
                  <a:schemeClr val="tx1"/>
                </a:solidFill>
                <a:latin typeface="Arial"/>
                <a:cs typeface="Arial"/>
                <a:hlinkClick r:id="rId9"/>
              </a:rPr>
              <a:t>Risk register </a:t>
            </a:r>
            <a:r>
              <a:rPr lang="en-GB" sz="1400">
                <a:solidFill>
                  <a:schemeClr val="tx1"/>
                </a:solidFill>
                <a:latin typeface="Arial"/>
                <a:cs typeface="Arial"/>
              </a:rPr>
              <a:t>and </a:t>
            </a:r>
            <a:r>
              <a:rPr lang="en-GB" sz="1400">
                <a:solidFill>
                  <a:schemeClr val="tx1"/>
                </a:solidFill>
                <a:latin typeface="Arial"/>
                <a:cs typeface="Arial"/>
                <a:hlinkClick r:id="rId10"/>
              </a:rPr>
              <a:t>Risk Management Guidance</a:t>
            </a:r>
            <a:endParaRPr lang="en-GB" sz="1400">
              <a:solidFill>
                <a:schemeClr val="tx1"/>
              </a:solidFill>
              <a:latin typeface="Arial"/>
              <a:cs typeface="Arial"/>
            </a:endParaRPr>
          </a:p>
          <a:p>
            <a:pPr marL="285750" indent="-285750">
              <a:buFont typeface="Wingdings" panose="05000000000000000000" pitchFamily="2" charset="2"/>
              <a:buChar char="v"/>
            </a:pPr>
            <a:r>
              <a:rPr lang="en-GB" sz="1400">
                <a:solidFill>
                  <a:schemeClr val="tx1"/>
                </a:solidFill>
                <a:latin typeface="Arial"/>
                <a:cs typeface="Arial"/>
                <a:hlinkClick r:id="rId11"/>
              </a:rPr>
              <a:t>Board Terms of Reference  </a:t>
            </a:r>
            <a:endParaRPr lang="en-GB" sz="1400">
              <a:solidFill>
                <a:schemeClr val="tx1"/>
              </a:solidFill>
              <a:latin typeface="Arial"/>
              <a:cs typeface="Arial"/>
            </a:endParaRPr>
          </a:p>
          <a:p>
            <a:pPr marL="285750" indent="-285750">
              <a:buFont typeface="Wingdings" panose="05000000000000000000" pitchFamily="2" charset="2"/>
              <a:buChar char="v"/>
            </a:pPr>
            <a:endParaRPr lang="en-GB" sz="1400">
              <a:solidFill>
                <a:schemeClr val="tx1"/>
              </a:solidFill>
              <a:latin typeface="Arial"/>
              <a:cs typeface="Arial"/>
            </a:endParaRPr>
          </a:p>
        </p:txBody>
      </p:sp>
      <p:sp>
        <p:nvSpPr>
          <p:cNvPr id="7" name="Rectangle: Rounded Corners 6">
            <a:extLst>
              <a:ext uri="{FF2B5EF4-FFF2-40B4-BE49-F238E27FC236}">
                <a16:creationId xmlns:a16="http://schemas.microsoft.com/office/drawing/2014/main" id="{65E8C748-ABB4-7322-7994-DBB809A2CF83}"/>
              </a:ext>
            </a:extLst>
          </p:cNvPr>
          <p:cNvSpPr/>
          <p:nvPr/>
        </p:nvSpPr>
        <p:spPr>
          <a:xfrm>
            <a:off x="8848513" y="4782203"/>
            <a:ext cx="2961702" cy="401369"/>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latin typeface="Arial" panose="020B0604020202020204" pitchFamily="34" charset="0"/>
                <a:cs typeface="Arial" panose="020B0604020202020204" pitchFamily="34" charset="0"/>
              </a:rPr>
              <a:t>Other Resources</a:t>
            </a:r>
          </a:p>
        </p:txBody>
      </p:sp>
      <p:sp>
        <p:nvSpPr>
          <p:cNvPr id="8" name="Rectangle 7">
            <a:extLst>
              <a:ext uri="{FF2B5EF4-FFF2-40B4-BE49-F238E27FC236}">
                <a16:creationId xmlns:a16="http://schemas.microsoft.com/office/drawing/2014/main" id="{7EE5A1BC-CC94-181A-EEA2-0F8B83D550E2}"/>
              </a:ext>
            </a:extLst>
          </p:cNvPr>
          <p:cNvSpPr/>
          <p:nvPr/>
        </p:nvSpPr>
        <p:spPr>
          <a:xfrm>
            <a:off x="8848513" y="5204859"/>
            <a:ext cx="2961702" cy="91186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Wingdings" panose="05000000000000000000" pitchFamily="2" charset="2"/>
              <a:buChar char="v"/>
            </a:pPr>
            <a:r>
              <a:rPr lang="en-GB" sz="1400">
                <a:solidFill>
                  <a:srgbClr val="FF0000"/>
                </a:solidFill>
                <a:latin typeface="Arial"/>
                <a:ea typeface="Arial"/>
                <a:cs typeface="Arial"/>
              </a:rPr>
              <a:t>Link to Benefits Management e-learning module</a:t>
            </a:r>
            <a:r>
              <a:rPr lang="en-US" sz="1400">
                <a:solidFill>
                  <a:srgbClr val="FF0000"/>
                </a:solidFill>
                <a:latin typeface="Arial"/>
                <a:ea typeface="Arial"/>
                <a:cs typeface="Arial"/>
              </a:rPr>
              <a:t>​</a:t>
            </a:r>
            <a:endParaRPr lang="en-GB" sz="1400">
              <a:solidFill>
                <a:srgbClr val="FF0000"/>
              </a:solidFill>
              <a:ea typeface="Calibri"/>
              <a:cs typeface="Calibri"/>
            </a:endParaRPr>
          </a:p>
        </p:txBody>
      </p:sp>
      <p:sp>
        <p:nvSpPr>
          <p:cNvPr id="9" name="TextBox 12">
            <a:extLst>
              <a:ext uri="{FF2B5EF4-FFF2-40B4-BE49-F238E27FC236}">
                <a16:creationId xmlns:a16="http://schemas.microsoft.com/office/drawing/2014/main" id="{7961143E-9661-4FA2-2AEC-64E03B92894A}"/>
              </a:ext>
            </a:extLst>
          </p:cNvPr>
          <p:cNvSpPr txBox="1"/>
          <p:nvPr/>
        </p:nvSpPr>
        <p:spPr>
          <a:xfrm>
            <a:off x="169029" y="1346184"/>
            <a:ext cx="8470004" cy="4770537"/>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0" i="0">
                <a:effectLst/>
                <a:latin typeface="Arial" panose="020B0604020202020204" pitchFamily="34" charset="0"/>
                <a:cs typeface="Arial" panose="020B0604020202020204" pitchFamily="34" charset="0"/>
              </a:rPr>
              <a:t>The second stage is defining and planning the project, from mapping out the </a:t>
            </a:r>
            <a:r>
              <a:rPr lang="en-GB" sz="1600" b="0" i="0">
                <a:effectLst/>
                <a:latin typeface="Arial" panose="020B0604020202020204" pitchFamily="34" charset="0"/>
                <a:cs typeface="Arial" panose="020B0604020202020204" pitchFamily="34" charset="0"/>
                <a:hlinkClick r:id="rId12" action="ppaction://hlinksldjump"/>
              </a:rPr>
              <a:t>scope</a:t>
            </a:r>
            <a:r>
              <a:rPr lang="en-GB" sz="1600" b="0" i="0">
                <a:effectLst/>
                <a:latin typeface="Arial" panose="020B0604020202020204" pitchFamily="34" charset="0"/>
                <a:cs typeface="Arial" panose="020B0604020202020204" pitchFamily="34" charset="0"/>
              </a:rPr>
              <a:t> to developing a project plan and working out the cost, which includes deciding on the staffing resources needed and budget calculation. All of this information is captured in the Project Initiation Document (PID)</a:t>
            </a:r>
          </a:p>
          <a:p>
            <a:endParaRPr lang="en-GB" sz="1600">
              <a:latin typeface="Arial" panose="020B0604020202020204" pitchFamily="34" charset="0"/>
              <a:ea typeface="Times New Roman" panose="02020603050405020304" pitchFamily="18" charset="0"/>
              <a:cs typeface="Arial" panose="020B0604020202020204" pitchFamily="34" charset="0"/>
            </a:endParaRPr>
          </a:p>
          <a:p>
            <a:r>
              <a:rPr lang="en-GB" sz="1600">
                <a:effectLst/>
                <a:latin typeface="Arial" panose="020B0604020202020204" pitchFamily="34" charset="0"/>
                <a:ea typeface="Times New Roman" panose="02020603050405020304" pitchFamily="18" charset="0"/>
                <a:cs typeface="Arial" panose="020B0604020202020204" pitchFamily="34" charset="0"/>
              </a:rPr>
              <a:t>This is also where</a:t>
            </a:r>
            <a:r>
              <a:rPr lang="en-GB" sz="1600">
                <a:latin typeface="Arial" panose="020B0604020202020204" pitchFamily="34" charset="0"/>
                <a:ea typeface="Times New Roman" panose="02020603050405020304" pitchFamily="18" charset="0"/>
                <a:cs typeface="Arial" panose="020B0604020202020204" pitchFamily="34" charset="0"/>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v"/>
            </a:pPr>
            <a:r>
              <a:rPr lang="en-GB" sz="1600">
                <a:effectLst/>
                <a:latin typeface="Arial" panose="020B0604020202020204" pitchFamily="34" charset="0"/>
                <a:ea typeface="Times New Roman" panose="02020603050405020304" pitchFamily="18" charset="0"/>
                <a:cs typeface="Arial" panose="020B0604020202020204" pitchFamily="34" charset="0"/>
              </a:rPr>
              <a:t>risks are identified and planned for;</a:t>
            </a:r>
          </a:p>
          <a:p>
            <a:pPr marL="285750" indent="-285750">
              <a:buFont typeface="Wingdings" panose="05000000000000000000" pitchFamily="2" charset="2"/>
              <a:buChar char="v"/>
            </a:pPr>
            <a:r>
              <a:rPr lang="en-GB" sz="1600">
                <a:effectLst/>
                <a:latin typeface="Arial" panose="020B0604020202020204" pitchFamily="34" charset="0"/>
                <a:ea typeface="Times New Roman" panose="02020603050405020304" pitchFamily="18" charset="0"/>
                <a:cs typeface="Arial" panose="020B0604020202020204" pitchFamily="34" charset="0"/>
              </a:rPr>
              <a:t>stakeholders are identified and their level of interest assessed through stakeholder mapping;</a:t>
            </a:r>
          </a:p>
          <a:p>
            <a:pPr marL="285750" indent="-285750">
              <a:buFont typeface="Wingdings" panose="05000000000000000000" pitchFamily="2" charset="2"/>
              <a:buChar char="v"/>
            </a:pPr>
            <a:r>
              <a:rPr lang="en-GB" sz="1600">
                <a:effectLst/>
                <a:latin typeface="Arial" panose="020B0604020202020204" pitchFamily="34" charset="0"/>
                <a:ea typeface="Times New Roman" panose="02020603050405020304" pitchFamily="18" charset="0"/>
                <a:cs typeface="Arial" panose="020B0604020202020204" pitchFamily="34" charset="0"/>
              </a:rPr>
              <a:t>a stakeholder communications and engagement </a:t>
            </a:r>
            <a:r>
              <a:rPr lang="en-GB" sz="1600">
                <a:latin typeface="Arial" panose="020B0604020202020204" pitchFamily="34" charset="0"/>
                <a:ea typeface="Times New Roman" panose="02020603050405020304" pitchFamily="18" charset="0"/>
                <a:cs typeface="Arial" panose="020B0604020202020204" pitchFamily="34" charset="0"/>
              </a:rPr>
              <a:t>plan is developed;</a:t>
            </a:r>
          </a:p>
          <a:p>
            <a:pPr marL="285750" indent="-285750">
              <a:buFont typeface="Wingdings" panose="05000000000000000000" pitchFamily="2" charset="2"/>
              <a:buChar char="v"/>
            </a:pPr>
            <a:r>
              <a:rPr lang="en-GB" sz="1600">
                <a:latin typeface="Arial" panose="020B0604020202020204" pitchFamily="34" charset="0"/>
                <a:ea typeface="Times New Roman" panose="02020603050405020304" pitchFamily="18" charset="0"/>
                <a:cs typeface="Arial" panose="020B0604020202020204" pitchFamily="34" charset="0"/>
              </a:rPr>
              <a:t>the </a:t>
            </a:r>
            <a:r>
              <a:rPr lang="en-GB" sz="1600">
                <a:effectLst/>
                <a:latin typeface="Arial" panose="020B0604020202020204" pitchFamily="34" charset="0"/>
                <a:ea typeface="Times New Roman" panose="02020603050405020304" pitchFamily="18" charset="0"/>
                <a:cs typeface="Arial" panose="020B0604020202020204" pitchFamily="34" charset="0"/>
              </a:rPr>
              <a:t>project team and project </a:t>
            </a:r>
            <a:r>
              <a:rPr lang="en-GB" sz="1600">
                <a:effectLst/>
                <a:latin typeface="Arial" panose="020B0604020202020204" pitchFamily="34" charset="0"/>
                <a:ea typeface="Times New Roman" panose="02020603050405020304" pitchFamily="18" charset="0"/>
                <a:cs typeface="Arial" panose="020B0604020202020204" pitchFamily="34" charset="0"/>
                <a:hlinkClick r:id="rId13" action="ppaction://hlinksldjump"/>
              </a:rPr>
              <a:t>governance</a:t>
            </a:r>
            <a:r>
              <a:rPr lang="en-GB" sz="1600">
                <a:effectLst/>
                <a:latin typeface="Arial" panose="020B0604020202020204" pitchFamily="34" charset="0"/>
                <a:ea typeface="Times New Roman" panose="02020603050405020304" pitchFamily="18" charset="0"/>
                <a:cs typeface="Arial" panose="020B0604020202020204" pitchFamily="34" charset="0"/>
              </a:rPr>
              <a:t> is established; and</a:t>
            </a:r>
          </a:p>
          <a:p>
            <a:pPr marL="285750" indent="-285750">
              <a:buFont typeface="Wingdings" panose="05000000000000000000" pitchFamily="2" charset="2"/>
              <a:buChar char="v"/>
            </a:pPr>
            <a:r>
              <a:rPr lang="en-GB" sz="1600">
                <a:effectLst/>
                <a:latin typeface="Arial" panose="020B0604020202020204" pitchFamily="34" charset="0"/>
                <a:ea typeface="Times New Roman" panose="02020603050405020304" pitchFamily="18" charset="0"/>
                <a:cs typeface="Arial" panose="020B0604020202020204" pitchFamily="34" charset="0"/>
              </a:rPr>
              <a:t>the cashable and non-cashable </a:t>
            </a:r>
            <a:r>
              <a:rPr lang="en-GB" sz="1600">
                <a:effectLst/>
                <a:latin typeface="Arial" panose="020B0604020202020204" pitchFamily="34" charset="0"/>
                <a:ea typeface="Times New Roman" panose="02020603050405020304" pitchFamily="18" charset="0"/>
                <a:cs typeface="Arial" panose="020B0604020202020204" pitchFamily="34" charset="0"/>
                <a:hlinkClick r:id="rId14" action="ppaction://hlinksldjump"/>
              </a:rPr>
              <a:t>benefits</a:t>
            </a:r>
            <a:r>
              <a:rPr lang="en-GB" sz="1600">
                <a:effectLst/>
                <a:latin typeface="Arial" panose="020B0604020202020204" pitchFamily="34" charset="0"/>
                <a:ea typeface="Times New Roman" panose="02020603050405020304" pitchFamily="18" charset="0"/>
                <a:cs typeface="Arial" panose="020B0604020202020204" pitchFamily="34" charset="0"/>
              </a:rPr>
              <a:t> are profiled and mapped and a Benefits Realisation Plan is developed.</a:t>
            </a:r>
          </a:p>
          <a:p>
            <a:endParaRPr lang="en-GB" sz="1600">
              <a:effectLst/>
              <a:latin typeface="Arial" panose="020B0604020202020204" pitchFamily="34" charset="0"/>
              <a:ea typeface="Calibri" panose="020F0502020204030204" pitchFamily="34" charset="0"/>
              <a:cs typeface="Arial" panose="020B0604020202020204" pitchFamily="34" charset="0"/>
            </a:endParaRPr>
          </a:p>
          <a:p>
            <a:r>
              <a:rPr lang="en-GB" sz="1600" b="0" i="0">
                <a:effectLst/>
                <a:latin typeface="Arial" panose="020B0604020202020204" pitchFamily="34" charset="0"/>
                <a:cs typeface="Arial" panose="020B0604020202020204" pitchFamily="34" charset="0"/>
              </a:rPr>
              <a:t>As with any stage of a project, changes may occur, so remember to build in contingency plans to allow for delays.</a:t>
            </a:r>
          </a:p>
          <a:p>
            <a:pPr algn="l"/>
            <a:endParaRPr lang="en-GB" sz="1600" b="0" i="0">
              <a:effectLst/>
              <a:latin typeface="Arial" panose="020B0604020202020204" pitchFamily="34" charset="0"/>
              <a:cs typeface="Arial" panose="020B0604020202020204" pitchFamily="34" charset="0"/>
            </a:endParaRPr>
          </a:p>
          <a:p>
            <a:r>
              <a:rPr lang="en-GB" sz="1600">
                <a:latin typeface="Arial" panose="020B0604020202020204" pitchFamily="34" charset="0"/>
                <a:ea typeface="Calibri"/>
                <a:cs typeface="Arial" panose="020B0604020202020204" pitchFamily="34" charset="0"/>
              </a:rPr>
              <a:t>The project then progresses to Stage 3: Delivery</a:t>
            </a:r>
          </a:p>
          <a:p>
            <a:endParaRPr lang="en-GB" sz="160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41004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2F93B08B-6A2A-A768-CE3F-4115A1A0D906}"/>
              </a:ext>
            </a:extLst>
          </p:cNvPr>
          <p:cNvSpPr>
            <a:spLocks noGrp="1"/>
          </p:cNvSpPr>
          <p:nvPr/>
        </p:nvSpPr>
        <p:spPr>
          <a:xfrm>
            <a:off x="213487" y="383952"/>
            <a:ext cx="3210128" cy="640080"/>
          </a:xfrm>
        </p:spPr>
        <p:txBody>
          <a:bodyPr lIns="91440" tIns="45720" rIns="91440" bIns="45720" anchor="b" anchorCtr="0">
            <a:noAutofit/>
          </a:bodyPr>
          <a:lstStyle>
            <a:lvl1pPr algn="l" rtl="0" eaLnBrk="1" fontAlgn="base" hangingPunct="1">
              <a:spcBef>
                <a:spcPct val="0"/>
              </a:spcBef>
              <a:spcAft>
                <a:spcPct val="0"/>
              </a:spcAft>
              <a:defRPr sz="2800" kern="1200">
                <a:solidFill>
                  <a:schemeClr val="bg2">
                    <a:lumMod val="25000"/>
                  </a:schemeClr>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solidFill>
                  <a:srgbClr val="B00000"/>
                </a:solidFill>
                <a:latin typeface="Arial"/>
                <a:ea typeface="ＭＳ Ｐゴシック"/>
                <a:cs typeface="Arial"/>
              </a:rPr>
              <a:t>Stage 3: Delivery</a:t>
            </a:r>
            <a:endParaRPr lang="en-US">
              <a:solidFill>
                <a:srgbClr val="B00000"/>
              </a:solidFill>
              <a:latin typeface="Arial"/>
              <a:ea typeface="ＭＳ Ｐゴシック"/>
              <a:cs typeface="Arial"/>
            </a:endParaRPr>
          </a:p>
        </p:txBody>
      </p:sp>
      <p:sp>
        <p:nvSpPr>
          <p:cNvPr id="5" name="Rectangle: Rounded Corners 4">
            <a:extLst>
              <a:ext uri="{FF2B5EF4-FFF2-40B4-BE49-F238E27FC236}">
                <a16:creationId xmlns:a16="http://schemas.microsoft.com/office/drawing/2014/main" id="{CE80F3B9-F6A8-2284-C55C-26CE6B933F46}"/>
              </a:ext>
            </a:extLst>
          </p:cNvPr>
          <p:cNvSpPr/>
          <p:nvPr/>
        </p:nvSpPr>
        <p:spPr>
          <a:xfrm>
            <a:off x="9016811" y="1024032"/>
            <a:ext cx="2961702" cy="401369"/>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latin typeface="Arial" panose="020B0604020202020204" pitchFamily="34" charset="0"/>
                <a:cs typeface="Arial" panose="020B0604020202020204" pitchFamily="34" charset="0"/>
              </a:rPr>
              <a:t>Templates &amp; Guidance</a:t>
            </a:r>
          </a:p>
        </p:txBody>
      </p:sp>
      <p:sp>
        <p:nvSpPr>
          <p:cNvPr id="6" name="Rectangle 5">
            <a:extLst>
              <a:ext uri="{FF2B5EF4-FFF2-40B4-BE49-F238E27FC236}">
                <a16:creationId xmlns:a16="http://schemas.microsoft.com/office/drawing/2014/main" id="{577C8A7F-2722-2B60-56D2-F5197474FA0B}"/>
              </a:ext>
            </a:extLst>
          </p:cNvPr>
          <p:cNvSpPr/>
          <p:nvPr/>
        </p:nvSpPr>
        <p:spPr>
          <a:xfrm>
            <a:off x="9016811" y="1425399"/>
            <a:ext cx="2961702" cy="214674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Wingdings" panose="05000000000000000000" pitchFamily="2" charset="2"/>
              <a:buChar char="v"/>
            </a:pPr>
            <a:r>
              <a:rPr lang="en-GB" sz="1400" dirty="0">
                <a:solidFill>
                  <a:schemeClr val="tx1"/>
                </a:solidFill>
                <a:latin typeface="Arial"/>
                <a:cs typeface="Arial"/>
                <a:hlinkClick r:id="rId2">
                  <a:extLst>
                    <a:ext uri="{A12FA001-AC4F-418D-AE19-62706E023703}">
                      <ahyp:hlinkClr xmlns:ahyp="http://schemas.microsoft.com/office/drawing/2018/hyperlinkcolor" val="tx"/>
                    </a:ext>
                  </a:extLst>
                </a:hlinkClick>
              </a:rPr>
              <a:t>Board Agenda</a:t>
            </a:r>
            <a:endParaRPr lang="en-GB" sz="140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GB" sz="1400" dirty="0">
                <a:solidFill>
                  <a:schemeClr val="tx1"/>
                </a:solidFill>
                <a:latin typeface="Arial"/>
                <a:cs typeface="Arial"/>
                <a:hlinkClick r:id="rId3">
                  <a:extLst>
                    <a:ext uri="{A12FA001-AC4F-418D-AE19-62706E023703}">
                      <ahyp:hlinkClr xmlns:ahyp="http://schemas.microsoft.com/office/drawing/2018/hyperlinkcolor" val="tx"/>
                    </a:ext>
                  </a:extLst>
                </a:hlinkClick>
              </a:rPr>
              <a:t>Board Action Tracker</a:t>
            </a:r>
            <a:endParaRPr lang="en-GB" sz="1400" dirty="0">
              <a:solidFill>
                <a:schemeClr val="tx1"/>
              </a:solidFill>
              <a:latin typeface="Arial"/>
              <a:cs typeface="Arial"/>
            </a:endParaRPr>
          </a:p>
          <a:p>
            <a:pPr marL="285750" indent="-285750">
              <a:buFont typeface="Wingdings" panose="05000000000000000000" pitchFamily="2" charset="2"/>
              <a:buChar char="v"/>
            </a:pPr>
            <a:r>
              <a:rPr lang="en-GB" sz="1400" dirty="0">
                <a:solidFill>
                  <a:schemeClr val="tx1"/>
                </a:solidFill>
                <a:latin typeface="Arial"/>
                <a:cs typeface="Arial"/>
                <a:hlinkClick r:id="rId4">
                  <a:extLst>
                    <a:ext uri="{A12FA001-AC4F-418D-AE19-62706E023703}">
                      <ahyp:hlinkClr xmlns:ahyp="http://schemas.microsoft.com/office/drawing/2018/hyperlinkcolor" val="tx"/>
                    </a:ext>
                  </a:extLst>
                </a:hlinkClick>
              </a:rPr>
              <a:t>Highlight Report</a:t>
            </a:r>
            <a:endParaRPr lang="en-GB" sz="1400" dirty="0">
              <a:solidFill>
                <a:schemeClr val="tx1"/>
              </a:solidFill>
              <a:latin typeface="Arial"/>
              <a:cs typeface="Arial"/>
            </a:endParaRPr>
          </a:p>
          <a:p>
            <a:pPr marL="285750" indent="-285750">
              <a:buFont typeface="Wingdings" panose="05000000000000000000" pitchFamily="2" charset="2"/>
              <a:buChar char="v"/>
            </a:pPr>
            <a:r>
              <a:rPr lang="en-GB" sz="1400" dirty="0">
                <a:solidFill>
                  <a:schemeClr val="tx1"/>
                </a:solidFill>
                <a:latin typeface="Arial"/>
                <a:cs typeface="Arial"/>
                <a:hlinkClick r:id="rId5">
                  <a:extLst>
                    <a:ext uri="{A12FA001-AC4F-418D-AE19-62706E023703}">
                      <ahyp:hlinkClr xmlns:ahyp="http://schemas.microsoft.com/office/drawing/2018/hyperlinkcolor" val="tx"/>
                    </a:ext>
                  </a:extLst>
                </a:hlinkClick>
              </a:rPr>
              <a:t>Change Control </a:t>
            </a:r>
            <a:r>
              <a:rPr lang="en-GB" sz="1400" dirty="0">
                <a:solidFill>
                  <a:schemeClr val="tx1"/>
                </a:solidFill>
                <a:latin typeface="Arial"/>
                <a:cs typeface="Arial"/>
              </a:rPr>
              <a:t>and </a:t>
            </a:r>
            <a:r>
              <a:rPr lang="en-GB" sz="1400" dirty="0">
                <a:solidFill>
                  <a:schemeClr val="tx1"/>
                </a:solidFill>
                <a:latin typeface="Arial"/>
                <a:cs typeface="Arial"/>
                <a:hlinkClick r:id="rId6">
                  <a:extLst>
                    <a:ext uri="{A12FA001-AC4F-418D-AE19-62706E023703}">
                      <ahyp:hlinkClr xmlns:ahyp="http://schemas.microsoft.com/office/drawing/2018/hyperlinkcolor" val="tx"/>
                    </a:ext>
                  </a:extLst>
                </a:hlinkClick>
              </a:rPr>
              <a:t>Change Control Guidance</a:t>
            </a:r>
            <a:endParaRPr lang="en-GB" sz="1400" dirty="0">
              <a:solidFill>
                <a:schemeClr val="tx1"/>
              </a:solidFill>
              <a:latin typeface="Arial"/>
              <a:cs typeface="Arial"/>
            </a:endParaRPr>
          </a:p>
          <a:p>
            <a:pPr marL="285750" indent="-285750">
              <a:buFont typeface="Wingdings" panose="05000000000000000000" pitchFamily="2" charset="2"/>
              <a:buChar char="v"/>
            </a:pPr>
            <a:r>
              <a:rPr lang="en-GB" sz="1400" dirty="0">
                <a:solidFill>
                  <a:schemeClr val="tx1"/>
                </a:solidFill>
                <a:latin typeface="Arial"/>
                <a:cs typeface="Arial"/>
                <a:hlinkClick r:id="rId7">
                  <a:extLst>
                    <a:ext uri="{A12FA001-AC4F-418D-AE19-62706E023703}">
                      <ahyp:hlinkClr xmlns:ahyp="http://schemas.microsoft.com/office/drawing/2018/hyperlinkcolor" val="tx"/>
                    </a:ext>
                  </a:extLst>
                </a:hlinkClick>
              </a:rPr>
              <a:t>Lessons Learnt Log</a:t>
            </a:r>
            <a:endParaRPr lang="en-GB" sz="1400" dirty="0">
              <a:solidFill>
                <a:schemeClr val="tx1"/>
              </a:solidFill>
              <a:latin typeface="Arial"/>
              <a:cs typeface="Arial"/>
            </a:endParaRPr>
          </a:p>
          <a:p>
            <a:pPr marL="285750" indent="-285750">
              <a:buFont typeface="Wingdings" panose="05000000000000000000" pitchFamily="2" charset="2"/>
              <a:buChar char="v"/>
            </a:pPr>
            <a:r>
              <a:rPr lang="en-GB" sz="1400" dirty="0">
                <a:solidFill>
                  <a:schemeClr val="tx1"/>
                </a:solidFill>
                <a:latin typeface="Arial"/>
                <a:cs typeface="Arial"/>
                <a:hlinkClick r:id="rId8">
                  <a:extLst>
                    <a:ext uri="{A12FA001-AC4F-418D-AE19-62706E023703}">
                      <ahyp:hlinkClr xmlns:ahyp="http://schemas.microsoft.com/office/drawing/2018/hyperlinkcolor" val="tx"/>
                    </a:ext>
                  </a:extLst>
                </a:hlinkClick>
              </a:rPr>
              <a:t>Issues Register</a:t>
            </a:r>
            <a:r>
              <a:rPr lang="en-GB" sz="1400" dirty="0">
                <a:solidFill>
                  <a:schemeClr val="tx1"/>
                </a:solidFill>
                <a:latin typeface="Arial"/>
                <a:cs typeface="Arial"/>
              </a:rPr>
              <a:t> and </a:t>
            </a:r>
            <a:r>
              <a:rPr lang="en-GB" sz="1400" dirty="0">
                <a:solidFill>
                  <a:schemeClr val="tx1"/>
                </a:solidFill>
                <a:latin typeface="Arial"/>
                <a:cs typeface="Arial"/>
                <a:hlinkClick r:id="rId9">
                  <a:extLst>
                    <a:ext uri="{A12FA001-AC4F-418D-AE19-62706E023703}">
                      <ahyp:hlinkClr xmlns:ahyp="http://schemas.microsoft.com/office/drawing/2018/hyperlinkcolor" val="tx"/>
                    </a:ext>
                  </a:extLst>
                </a:hlinkClick>
              </a:rPr>
              <a:t>Issue Management Guidance</a:t>
            </a:r>
            <a:endParaRPr lang="en-GB" sz="1400" dirty="0">
              <a:solidFill>
                <a:schemeClr val="tx1"/>
              </a:solidFill>
              <a:latin typeface="Arial"/>
              <a:cs typeface="Arial"/>
            </a:endParaRPr>
          </a:p>
          <a:p>
            <a:pPr marL="285750" indent="-285750">
              <a:buFont typeface="Wingdings" panose="05000000000000000000" pitchFamily="2" charset="2"/>
              <a:buChar char="v"/>
            </a:pPr>
            <a:endParaRPr lang="en-GB">
              <a:solidFill>
                <a:schemeClr val="tx1"/>
              </a:solidFill>
              <a:ea typeface="Calibri" panose="020F0502020204030204"/>
              <a:cs typeface="Calibri" panose="020F0502020204030204"/>
            </a:endParaRPr>
          </a:p>
        </p:txBody>
      </p:sp>
      <p:sp>
        <p:nvSpPr>
          <p:cNvPr id="7" name="Rectangle: Rounded Corners 6">
            <a:extLst>
              <a:ext uri="{FF2B5EF4-FFF2-40B4-BE49-F238E27FC236}">
                <a16:creationId xmlns:a16="http://schemas.microsoft.com/office/drawing/2014/main" id="{ADF48DF9-5876-06A3-EE59-9BE8B5F7B976}"/>
              </a:ext>
            </a:extLst>
          </p:cNvPr>
          <p:cNvSpPr/>
          <p:nvPr/>
        </p:nvSpPr>
        <p:spPr>
          <a:xfrm>
            <a:off x="9016811" y="4083773"/>
            <a:ext cx="2961702" cy="40136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latin typeface="Arial" panose="020B0604020202020204" pitchFamily="34" charset="0"/>
                <a:cs typeface="Arial" panose="020B0604020202020204" pitchFamily="34" charset="0"/>
              </a:rPr>
              <a:t>Other Resources</a:t>
            </a:r>
          </a:p>
        </p:txBody>
      </p:sp>
      <p:sp>
        <p:nvSpPr>
          <p:cNvPr id="8" name="Rectangle 7">
            <a:extLst>
              <a:ext uri="{FF2B5EF4-FFF2-40B4-BE49-F238E27FC236}">
                <a16:creationId xmlns:a16="http://schemas.microsoft.com/office/drawing/2014/main" id="{B0B8A628-70A7-F2A4-FFC0-7F3EEEE80EFC}"/>
              </a:ext>
            </a:extLst>
          </p:cNvPr>
          <p:cNvSpPr/>
          <p:nvPr/>
        </p:nvSpPr>
        <p:spPr>
          <a:xfrm>
            <a:off x="9016811" y="4485142"/>
            <a:ext cx="2961702" cy="124357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Wingdings"/>
              <a:buChar char="v"/>
            </a:pPr>
            <a:r>
              <a:rPr lang="en-GB" sz="1400" baseline="0">
                <a:solidFill>
                  <a:srgbClr val="FF0000"/>
                </a:solidFill>
                <a:latin typeface="Arial"/>
                <a:ea typeface="Arial"/>
                <a:cs typeface="Arial"/>
              </a:rPr>
              <a:t>Link to Change Advisory Board page once up and running</a:t>
            </a:r>
            <a:r>
              <a:rPr lang="en-GB" sz="1400">
                <a:latin typeface="Arial"/>
                <a:ea typeface="Arial"/>
                <a:cs typeface="Arial"/>
              </a:rPr>
              <a:t>​</a:t>
            </a:r>
            <a:endParaRPr lang="en-GB" sz="1400">
              <a:solidFill>
                <a:schemeClr val="tx1"/>
              </a:solidFill>
              <a:ea typeface="Calibri" panose="020F0502020204030204"/>
              <a:cs typeface="Calibri" panose="020F0502020204030204"/>
            </a:endParaRPr>
          </a:p>
        </p:txBody>
      </p:sp>
      <p:sp>
        <p:nvSpPr>
          <p:cNvPr id="9" name="TextBox 12">
            <a:extLst>
              <a:ext uri="{FF2B5EF4-FFF2-40B4-BE49-F238E27FC236}">
                <a16:creationId xmlns:a16="http://schemas.microsoft.com/office/drawing/2014/main" id="{9BD9CE2E-D524-EB20-C4C3-E1F851FE9907}"/>
              </a:ext>
            </a:extLst>
          </p:cNvPr>
          <p:cNvSpPr txBox="1"/>
          <p:nvPr/>
        </p:nvSpPr>
        <p:spPr>
          <a:xfrm>
            <a:off x="213487" y="1024032"/>
            <a:ext cx="8803324" cy="5509200"/>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0" i="0">
                <a:effectLst/>
                <a:latin typeface="Arial"/>
                <a:ea typeface="Roboto"/>
                <a:cs typeface="Arial"/>
              </a:rPr>
              <a:t>Once the project has been agreed, the project moves into the delivery stage. Teams </a:t>
            </a:r>
            <a:r>
              <a:rPr lang="en-GB" sz="1600">
                <a:latin typeface="Arial"/>
                <a:ea typeface="Roboto"/>
                <a:cs typeface="Arial"/>
              </a:rPr>
              <a:t> established in Stage 2 </a:t>
            </a:r>
            <a:r>
              <a:rPr lang="en-GB" sz="1600" b="0" i="0">
                <a:effectLst/>
                <a:latin typeface="Arial"/>
                <a:ea typeface="Roboto"/>
                <a:cs typeface="Arial"/>
              </a:rPr>
              <a:t>meet to learn the project timelines, tasks are assigned, resources are distributed</a:t>
            </a:r>
            <a:r>
              <a:rPr lang="en-GB" sz="1600">
                <a:latin typeface="Arial"/>
                <a:ea typeface="Roboto"/>
                <a:cs typeface="Arial"/>
              </a:rPr>
              <a:t>,</a:t>
            </a:r>
            <a:r>
              <a:rPr lang="en-GB" sz="1600" b="0" i="0">
                <a:effectLst/>
                <a:latin typeface="Arial"/>
                <a:ea typeface="Roboto"/>
                <a:cs typeface="Arial"/>
              </a:rPr>
              <a:t> and other information related to the project is imparted. The Project Manager ensures that every team member knows what they need to do, and by when, and manages the </a:t>
            </a:r>
            <a:r>
              <a:rPr lang="en-GB" sz="1600" b="0" i="0" kern="1200">
                <a:solidFill>
                  <a:schemeClr val="dk1"/>
                </a:solidFill>
                <a:effectLst/>
                <a:latin typeface="Arial"/>
                <a:cs typeface="Arial"/>
              </a:rPr>
              <a:t>project constraints including cost, time, scope, quality, risk and resources. T</a:t>
            </a:r>
            <a:r>
              <a:rPr lang="en-GB" sz="1600" b="0" i="0">
                <a:effectLst/>
                <a:latin typeface="Arial"/>
                <a:ea typeface="Roboto"/>
                <a:cs typeface="Arial"/>
              </a:rPr>
              <a:t>he Senior Responsible Officer ensures </a:t>
            </a:r>
            <a:r>
              <a:rPr lang="en-GB" sz="1600" b="0" i="0" kern="1200">
                <a:solidFill>
                  <a:schemeClr val="dk1"/>
                </a:solidFill>
                <a:effectLst/>
                <a:latin typeface="Arial"/>
                <a:cs typeface="Arial"/>
              </a:rPr>
              <a:t>that the project meets its objectives and delivers the expected benefits.</a:t>
            </a:r>
            <a:endParaRPr lang="en-GB" sz="1600" b="0" i="0">
              <a:solidFill>
                <a:schemeClr val="dk1"/>
              </a:solidFill>
              <a:effectLst/>
              <a:latin typeface="Arial"/>
              <a:cs typeface="Arial"/>
            </a:endParaRPr>
          </a:p>
          <a:p>
            <a:pPr algn="l"/>
            <a:endParaRPr lang="en-GB" sz="1600" b="0" i="0">
              <a:effectLst/>
              <a:latin typeface="Arial" panose="020B0604020202020204" pitchFamily="34" charset="0"/>
              <a:cs typeface="Arial" panose="020B0604020202020204" pitchFamily="34" charset="0"/>
            </a:endParaRPr>
          </a:p>
          <a:p>
            <a:r>
              <a:rPr lang="en-GB" sz="1600" b="0" i="0">
                <a:effectLst/>
                <a:latin typeface="Arial"/>
                <a:ea typeface="Roboto"/>
                <a:cs typeface="Arial"/>
              </a:rPr>
              <a:t>The frequency of monitoring a project’s progress against </a:t>
            </a:r>
            <a:r>
              <a:rPr lang="en-GB" sz="1600">
                <a:effectLst/>
                <a:latin typeface="Arial"/>
                <a:ea typeface="Times New Roman" panose="02020603050405020304" pitchFamily="18" charset="0"/>
                <a:cs typeface="Arial"/>
              </a:rPr>
              <a:t>quality, time and cost/budget is agreed and monitoring reports </a:t>
            </a:r>
            <a:r>
              <a:rPr lang="en-GB" sz="1600">
                <a:latin typeface="Arial"/>
                <a:ea typeface="Times New Roman" panose="02020603050405020304" pitchFamily="18" charset="0"/>
                <a:cs typeface="Arial"/>
              </a:rPr>
              <a:t>are </a:t>
            </a:r>
            <a:r>
              <a:rPr lang="en-GB" sz="1600">
                <a:effectLst/>
                <a:latin typeface="Arial"/>
                <a:ea typeface="Times New Roman" panose="02020603050405020304" pitchFamily="18" charset="0"/>
                <a:cs typeface="Arial"/>
              </a:rPr>
              <a:t>provided as required. Benefits are also tracked, monitored and reported on at the agreed frequency.</a:t>
            </a:r>
          </a:p>
          <a:p>
            <a:pPr algn="l"/>
            <a:endParaRPr lang="en-GB" sz="1600">
              <a:latin typeface="Arial" panose="020B0604020202020204" pitchFamily="34" charset="0"/>
              <a:ea typeface="Times New Roman" panose="02020603050405020304" pitchFamily="18" charset="0"/>
              <a:cs typeface="Arial" panose="020B0604020202020204" pitchFamily="34" charset="0"/>
            </a:endParaRPr>
          </a:p>
          <a:p>
            <a:r>
              <a:rPr lang="en-GB" sz="1600">
                <a:effectLst/>
                <a:latin typeface="Arial"/>
                <a:ea typeface="Times New Roman" panose="02020603050405020304" pitchFamily="18" charset="0"/>
                <a:cs typeface="Arial"/>
              </a:rPr>
              <a:t>Occasionally things go wrong or unexpected delays are encountered. An issues register should be created to record any issues and actions taken. If an issue results in any changes to the baseline of the project, a </a:t>
            </a:r>
            <a:r>
              <a:rPr lang="en-GB" sz="1600">
                <a:effectLst/>
                <a:latin typeface="Arial"/>
                <a:ea typeface="Times New Roman" panose="02020603050405020304" pitchFamily="18" charset="0"/>
                <a:cs typeface="Arial"/>
                <a:hlinkClick r:id="rId10" action="ppaction://hlinksldjump"/>
              </a:rPr>
              <a:t>Change Control</a:t>
            </a:r>
            <a:r>
              <a:rPr lang="en-GB" sz="1600">
                <a:effectLst/>
                <a:latin typeface="Arial"/>
                <a:ea typeface="Times New Roman" panose="02020603050405020304" pitchFamily="18" charset="0"/>
                <a:cs typeface="Arial"/>
              </a:rPr>
              <a:t> document is developed and taken to the project board for approval. Where there is a significant impact to the project’s budget, benefits realisation, timelines or staffing resources, the Change Control should also be taken through the </a:t>
            </a:r>
            <a:r>
              <a:rPr lang="en-GB" sz="1600">
                <a:solidFill>
                  <a:srgbClr val="FF0000"/>
                </a:solidFill>
                <a:effectLst/>
                <a:latin typeface="Arial"/>
                <a:ea typeface="Times New Roman" panose="02020603050405020304" pitchFamily="18" charset="0"/>
                <a:cs typeface="Arial"/>
              </a:rPr>
              <a:t>Change </a:t>
            </a:r>
            <a:r>
              <a:rPr lang="en-GB" sz="1600">
                <a:solidFill>
                  <a:srgbClr val="FF0000"/>
                </a:solidFill>
                <a:latin typeface="Arial"/>
                <a:ea typeface="Times New Roman" panose="02020603050405020304" pitchFamily="18" charset="0"/>
                <a:cs typeface="Arial"/>
              </a:rPr>
              <a:t>Advisory </a:t>
            </a:r>
            <a:r>
              <a:rPr lang="en-GB" sz="1600">
                <a:solidFill>
                  <a:srgbClr val="FF0000"/>
                </a:solidFill>
                <a:effectLst/>
                <a:latin typeface="Arial"/>
                <a:ea typeface="Times New Roman" panose="02020603050405020304" pitchFamily="18" charset="0"/>
                <a:cs typeface="Arial"/>
              </a:rPr>
              <a:t>Board</a:t>
            </a:r>
            <a:r>
              <a:rPr lang="en-GB" sz="1600">
                <a:effectLst/>
                <a:latin typeface="Arial"/>
                <a:ea typeface="Times New Roman" panose="02020603050405020304" pitchFamily="18" charset="0"/>
                <a:cs typeface="Arial"/>
              </a:rPr>
              <a:t>.</a:t>
            </a:r>
          </a:p>
          <a:p>
            <a:pPr algn="l"/>
            <a:endParaRPr lang="en-GB" sz="1600">
              <a:latin typeface="Arial" panose="020B0604020202020204" pitchFamily="34" charset="0"/>
              <a:ea typeface="Times New Roman" panose="02020603050405020304" pitchFamily="18" charset="0"/>
              <a:cs typeface="Arial" panose="020B0604020202020204" pitchFamily="34" charset="0"/>
            </a:endParaRPr>
          </a:p>
          <a:p>
            <a:pPr algn="l"/>
            <a:r>
              <a:rPr lang="en-GB" sz="1600">
                <a:effectLst/>
                <a:latin typeface="Arial"/>
                <a:ea typeface="Times New Roman" panose="02020603050405020304" pitchFamily="18" charset="0"/>
                <a:cs typeface="Arial"/>
              </a:rPr>
              <a:t>Any lessons learnt should be logged in the lessons learnt log as the project progresses rather than waiting until the end of the project.  </a:t>
            </a:r>
            <a:endParaRPr lang="en-GB" sz="1600">
              <a:latin typeface="Arial"/>
              <a:ea typeface="Calibri" panose="020F0502020204030204" pitchFamily="34" charset="0"/>
              <a:cs typeface="Arial"/>
            </a:endParaRPr>
          </a:p>
          <a:p>
            <a:pPr algn="l"/>
            <a:endParaRPr lang="en-GB" sz="160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98333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2CCADDA1-9BBA-9646-3E48-9F3FC4D648D5}"/>
              </a:ext>
            </a:extLst>
          </p:cNvPr>
          <p:cNvSpPr>
            <a:spLocks noGrp="1"/>
          </p:cNvSpPr>
          <p:nvPr/>
        </p:nvSpPr>
        <p:spPr>
          <a:xfrm>
            <a:off x="266062" y="477250"/>
            <a:ext cx="5575375" cy="640080"/>
          </a:xfrm>
        </p:spPr>
        <p:txBody>
          <a:bodyPr lIns="91440" tIns="45720" rIns="91440" bIns="45720" anchor="b" anchorCtr="0">
            <a:noAutofit/>
          </a:bodyPr>
          <a:lstStyle>
            <a:lvl1pPr algn="l" rtl="0" eaLnBrk="1" fontAlgn="base" hangingPunct="1">
              <a:spcBef>
                <a:spcPct val="0"/>
              </a:spcBef>
              <a:spcAft>
                <a:spcPct val="0"/>
              </a:spcAft>
              <a:defRPr sz="2800" kern="1200">
                <a:solidFill>
                  <a:schemeClr val="bg2">
                    <a:lumMod val="25000"/>
                  </a:schemeClr>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solidFill>
                  <a:srgbClr val="B00000"/>
                </a:solidFill>
                <a:latin typeface="Arial"/>
                <a:ea typeface="ＭＳ Ｐゴシック"/>
                <a:cs typeface="Arial"/>
              </a:rPr>
              <a:t>Stage 4: Evaluation &amp; Closure</a:t>
            </a:r>
            <a:endParaRPr lang="en-US">
              <a:solidFill>
                <a:srgbClr val="B00000"/>
              </a:solidFill>
              <a:latin typeface="Arial"/>
              <a:ea typeface="ＭＳ Ｐゴシック"/>
              <a:cs typeface="Arial"/>
            </a:endParaRPr>
          </a:p>
        </p:txBody>
      </p:sp>
      <p:sp>
        <p:nvSpPr>
          <p:cNvPr id="5" name="Rectangle: Rounded Corners 4">
            <a:extLst>
              <a:ext uri="{FF2B5EF4-FFF2-40B4-BE49-F238E27FC236}">
                <a16:creationId xmlns:a16="http://schemas.microsoft.com/office/drawing/2014/main" id="{5F7800CB-3E5B-A657-A1EF-14E7E18D301B}"/>
              </a:ext>
            </a:extLst>
          </p:cNvPr>
          <p:cNvSpPr/>
          <p:nvPr/>
        </p:nvSpPr>
        <p:spPr>
          <a:xfrm>
            <a:off x="8960422" y="1016988"/>
            <a:ext cx="2961702" cy="401369"/>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latin typeface="Arial" panose="020B0604020202020204" pitchFamily="34" charset="0"/>
                <a:cs typeface="Arial" panose="020B0604020202020204" pitchFamily="34" charset="0"/>
              </a:rPr>
              <a:t>Templates &amp; Guidance</a:t>
            </a:r>
          </a:p>
        </p:txBody>
      </p:sp>
      <p:sp>
        <p:nvSpPr>
          <p:cNvPr id="6" name="Rectangle 5">
            <a:extLst>
              <a:ext uri="{FF2B5EF4-FFF2-40B4-BE49-F238E27FC236}">
                <a16:creationId xmlns:a16="http://schemas.microsoft.com/office/drawing/2014/main" id="{0A319C2F-BDE1-1CE8-6517-7E70AA69AB27}"/>
              </a:ext>
            </a:extLst>
          </p:cNvPr>
          <p:cNvSpPr/>
          <p:nvPr/>
        </p:nvSpPr>
        <p:spPr>
          <a:xfrm>
            <a:off x="8960422" y="1418357"/>
            <a:ext cx="2961702" cy="214674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Wingdings" panose="05000000000000000000" pitchFamily="2" charset="2"/>
              <a:buChar char="v"/>
            </a:pPr>
            <a:endParaRPr lang="en-GB" sz="140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en-GB" sz="140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GB" sz="1400" dirty="0">
                <a:solidFill>
                  <a:schemeClr val="tx1"/>
                </a:solidFill>
                <a:latin typeface="Arial"/>
                <a:cs typeface="Arial"/>
                <a:hlinkClick r:id="rId2">
                  <a:extLst>
                    <a:ext uri="{A12FA001-AC4F-418D-AE19-62706E023703}">
                      <ahyp:hlinkClr xmlns:ahyp="http://schemas.microsoft.com/office/drawing/2018/hyperlinkcolor" val="tx"/>
                    </a:ext>
                  </a:extLst>
                </a:hlinkClick>
              </a:rPr>
              <a:t>Project Closure Report</a:t>
            </a:r>
            <a:endParaRPr lang="en-GB" dirty="0">
              <a:solidFill>
                <a:schemeClr val="tx1"/>
              </a:solidFill>
              <a:latin typeface="Arial"/>
              <a:cs typeface="Arial"/>
            </a:endParaRPr>
          </a:p>
          <a:p>
            <a:pPr marL="285750" indent="-285750">
              <a:buFont typeface="Wingdings" panose="05000000000000000000" pitchFamily="2" charset="2"/>
              <a:buChar char="v"/>
            </a:pPr>
            <a:r>
              <a:rPr lang="en-GB" sz="1400" dirty="0">
                <a:solidFill>
                  <a:schemeClr val="tx1"/>
                </a:solidFill>
                <a:latin typeface="Arial"/>
                <a:cs typeface="Arial"/>
                <a:hlinkClick r:id="rId3">
                  <a:extLst>
                    <a:ext uri="{A12FA001-AC4F-418D-AE19-62706E023703}">
                      <ahyp:hlinkClr xmlns:ahyp="http://schemas.microsoft.com/office/drawing/2018/hyperlinkcolor" val="tx"/>
                    </a:ext>
                  </a:extLst>
                </a:hlinkClick>
              </a:rPr>
              <a:t>Programme Closure Report</a:t>
            </a:r>
          </a:p>
          <a:p>
            <a:endParaRPr lang="en-GB" sz="1400">
              <a:solidFill>
                <a:schemeClr val="tx1"/>
              </a:solidFill>
              <a:ea typeface="Calibri" panose="020F0502020204030204"/>
              <a:cs typeface="Arial"/>
            </a:endParaRPr>
          </a:p>
          <a:p>
            <a:pPr marL="285750" indent="-285750">
              <a:buFont typeface="Wingdings" panose="05000000000000000000" pitchFamily="2" charset="2"/>
              <a:buChar char="v"/>
            </a:pPr>
            <a:endParaRPr lang="en-GB" sz="1400">
              <a:solidFill>
                <a:schemeClr val="tx1"/>
              </a:solidFill>
            </a:endParaRPr>
          </a:p>
          <a:p>
            <a:pPr marL="285750" indent="-285750">
              <a:buFont typeface="Wingdings" panose="05000000000000000000" pitchFamily="2" charset="2"/>
              <a:buChar char="v"/>
            </a:pPr>
            <a:endParaRPr lang="en-GB" sz="1400">
              <a:solidFill>
                <a:schemeClr val="tx1"/>
              </a:solidFill>
            </a:endParaRPr>
          </a:p>
          <a:p>
            <a:pPr marL="285750" indent="-285750">
              <a:buFont typeface="Wingdings" panose="05000000000000000000" pitchFamily="2" charset="2"/>
              <a:buChar char="v"/>
            </a:pPr>
            <a:endParaRPr lang="en-GB" sz="1400">
              <a:solidFill>
                <a:schemeClr val="tx1"/>
              </a:solidFill>
              <a:ea typeface="Calibri" panose="020F0502020204030204"/>
              <a:cs typeface="Calibri" panose="020F0502020204030204"/>
            </a:endParaRPr>
          </a:p>
          <a:p>
            <a:pPr marL="285750" indent="-285750">
              <a:buFont typeface="Wingdings" panose="05000000000000000000" pitchFamily="2" charset="2"/>
              <a:buChar char="v"/>
            </a:pPr>
            <a:endParaRPr lang="en-GB" sz="1400">
              <a:solidFill>
                <a:schemeClr val="tx1"/>
              </a:solidFill>
              <a:cs typeface="Arial"/>
            </a:endParaRPr>
          </a:p>
          <a:p>
            <a:pPr marL="285750" indent="-285750">
              <a:buFont typeface="Wingdings" panose="05000000000000000000" pitchFamily="2" charset="2"/>
              <a:buChar char="v"/>
            </a:pPr>
            <a:endParaRPr lang="en-GB" sz="1400">
              <a:solidFill>
                <a:schemeClr val="tx1"/>
              </a:solidFill>
              <a:ea typeface="Calibri" panose="020F0502020204030204"/>
              <a:cs typeface="Arial"/>
            </a:endParaRPr>
          </a:p>
          <a:p>
            <a:pPr algn="ctr"/>
            <a:endParaRPr lang="en-GB">
              <a:solidFill>
                <a:schemeClr val="tx1"/>
              </a:solidFill>
              <a:ea typeface="Calibri" panose="020F0502020204030204"/>
              <a:cs typeface="Arial"/>
            </a:endParaRPr>
          </a:p>
        </p:txBody>
      </p:sp>
      <p:sp>
        <p:nvSpPr>
          <p:cNvPr id="7" name="Rectangle: Rounded Corners 6">
            <a:extLst>
              <a:ext uri="{FF2B5EF4-FFF2-40B4-BE49-F238E27FC236}">
                <a16:creationId xmlns:a16="http://schemas.microsoft.com/office/drawing/2014/main" id="{55DB59D5-8207-C82C-D772-10E9CDFAC2E4}"/>
              </a:ext>
            </a:extLst>
          </p:cNvPr>
          <p:cNvSpPr/>
          <p:nvPr/>
        </p:nvSpPr>
        <p:spPr>
          <a:xfrm>
            <a:off x="8960422" y="3865324"/>
            <a:ext cx="2961702" cy="40136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latin typeface="Arial" panose="020B0604020202020204" pitchFamily="34" charset="0"/>
                <a:cs typeface="Arial" panose="020B0604020202020204" pitchFamily="34" charset="0"/>
              </a:rPr>
              <a:t>Other Resources</a:t>
            </a:r>
          </a:p>
        </p:txBody>
      </p:sp>
      <p:sp>
        <p:nvSpPr>
          <p:cNvPr id="8" name="Rectangle 7">
            <a:extLst>
              <a:ext uri="{FF2B5EF4-FFF2-40B4-BE49-F238E27FC236}">
                <a16:creationId xmlns:a16="http://schemas.microsoft.com/office/drawing/2014/main" id="{0970EAE1-1C00-2916-79EF-B53C8BD95E75}"/>
              </a:ext>
            </a:extLst>
          </p:cNvPr>
          <p:cNvSpPr/>
          <p:nvPr/>
        </p:nvSpPr>
        <p:spPr>
          <a:xfrm>
            <a:off x="8960422" y="4266693"/>
            <a:ext cx="2961702" cy="12435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Wingdings" panose="05000000000000000000" pitchFamily="2" charset="2"/>
              <a:buChar char="v"/>
            </a:pPr>
            <a:endParaRPr lang="en-GB" sz="1400">
              <a:solidFill>
                <a:schemeClr val="tx1"/>
              </a:solidFill>
            </a:endParaRPr>
          </a:p>
        </p:txBody>
      </p:sp>
      <p:sp>
        <p:nvSpPr>
          <p:cNvPr id="9" name="TextBox 12">
            <a:extLst>
              <a:ext uri="{FF2B5EF4-FFF2-40B4-BE49-F238E27FC236}">
                <a16:creationId xmlns:a16="http://schemas.microsoft.com/office/drawing/2014/main" id="{2A4C5F51-73C0-06F3-E376-911270FFDC78}"/>
              </a:ext>
            </a:extLst>
          </p:cNvPr>
          <p:cNvSpPr txBox="1"/>
          <p:nvPr/>
        </p:nvSpPr>
        <p:spPr>
          <a:xfrm>
            <a:off x="266062" y="1217672"/>
            <a:ext cx="8694359" cy="4770537"/>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effectLst/>
                <a:latin typeface="Arial"/>
                <a:ea typeface="Times New Roman" panose="02020603050405020304" pitchFamily="18" charset="0"/>
                <a:cs typeface="Arial"/>
              </a:rPr>
              <a:t>This stage is where an analysis of completed objectives and activities is carried out to determine whether the project has produced the planned results, delivered the expected benefits and made the desired change.</a:t>
            </a:r>
            <a:r>
              <a:rPr lang="en-GB" sz="1600" dirty="0">
                <a:latin typeface="Arial"/>
                <a:ea typeface="Calibri"/>
                <a:cs typeface="Arial"/>
              </a:rPr>
              <a:t> Projects should be evaluated before a decision is made to close the project down. The change is deemed business as usual (BAU), stakeholders are told of the completion of the project and all resources are released.</a:t>
            </a:r>
            <a:endParaRPr lang="en-US" dirty="0">
              <a:latin typeface="Calibri"/>
              <a:ea typeface="+mn-lt"/>
              <a:cs typeface="Calibri"/>
            </a:endParaRPr>
          </a:p>
          <a:p>
            <a:endParaRPr lang="en-GB" sz="1600" dirty="0">
              <a:latin typeface="Arial"/>
              <a:ea typeface="+mn-lt"/>
              <a:cs typeface="Arial"/>
            </a:endParaRPr>
          </a:p>
          <a:p>
            <a:r>
              <a:rPr lang="en-GB" sz="1600" dirty="0">
                <a:latin typeface="Arial"/>
                <a:ea typeface="+mn-lt"/>
                <a:cs typeface="Arial"/>
              </a:rPr>
              <a:t>If a stand alone project or workstream within a </a:t>
            </a:r>
            <a:r>
              <a:rPr lang="en-GB" sz="1600" dirty="0" err="1">
                <a:latin typeface="Arial"/>
                <a:ea typeface="+mn-lt"/>
                <a:cs typeface="Arial"/>
              </a:rPr>
              <a:t>progamme</a:t>
            </a:r>
            <a:r>
              <a:rPr lang="en-GB" sz="1600" dirty="0">
                <a:latin typeface="Arial"/>
                <a:ea typeface="+mn-lt"/>
                <a:cs typeface="Arial"/>
              </a:rPr>
              <a:t> is being closed down the project closure template should be used; if a programme is being closed down the programme closure report should be used.</a:t>
            </a:r>
            <a:endParaRPr lang="en-US" dirty="0">
              <a:latin typeface="Calibri"/>
              <a:ea typeface="Calibri"/>
              <a:cs typeface="Calibri"/>
            </a:endParaRPr>
          </a:p>
          <a:p>
            <a:endParaRPr lang="en-GB" sz="1600">
              <a:latin typeface="Arial" panose="020B0604020202020204" pitchFamily="34" charset="0"/>
              <a:ea typeface="Calibri" panose="020F0502020204030204" pitchFamily="34" charset="0"/>
              <a:cs typeface="Arial" panose="020B0604020202020204" pitchFamily="34" charset="0"/>
            </a:endParaRPr>
          </a:p>
          <a:p>
            <a:pPr algn="l"/>
            <a:r>
              <a:rPr lang="en-GB" sz="1600" b="0" i="0" dirty="0">
                <a:effectLst/>
                <a:latin typeface="Arial"/>
                <a:cs typeface="Arial"/>
              </a:rPr>
              <a:t>The project manager can analyse the project</a:t>
            </a:r>
            <a:r>
              <a:rPr lang="en-GB" sz="1600" b="0" i="0" dirty="0">
                <a:effectLst/>
                <a:latin typeface="Arial"/>
                <a:cs typeface="Arial"/>
                <a:hlinkClick r:id="rId4" action="ppaction://hlinksldjump"/>
              </a:rPr>
              <a:t> scope</a:t>
            </a:r>
            <a:r>
              <a:rPr lang="en-GB" sz="1600" b="0" i="0" dirty="0">
                <a:effectLst/>
                <a:latin typeface="Arial"/>
                <a:cs typeface="Arial"/>
              </a:rPr>
              <a:t>. This includes the quality of the work, whether it was completed on time and any internal or external problems</a:t>
            </a:r>
            <a:endParaRPr lang="en-GB" sz="1600" dirty="0">
              <a:latin typeface="Arial"/>
              <a:ea typeface="Calibri" panose="020F0502020204030204" pitchFamily="34" charset="0"/>
              <a:cs typeface="Arial"/>
            </a:endParaRPr>
          </a:p>
          <a:p>
            <a:endParaRPr lang="en-GB" sz="1600">
              <a:effectLst/>
              <a:latin typeface="Arial" panose="020B0604020202020204" pitchFamily="34" charset="0"/>
              <a:ea typeface="Calibri" panose="020F0502020204030204" pitchFamily="34" charset="0"/>
              <a:cs typeface="Arial" panose="020B0604020202020204" pitchFamily="34" charset="0"/>
            </a:endParaRPr>
          </a:p>
          <a:p>
            <a:pPr algn="l"/>
            <a:r>
              <a:rPr lang="en-GB" sz="1600" b="0" i="0" dirty="0">
                <a:effectLst/>
                <a:latin typeface="Arial"/>
                <a:cs typeface="Arial"/>
              </a:rPr>
              <a:t>T</a:t>
            </a:r>
            <a:r>
              <a:rPr lang="en-GB" sz="1600" dirty="0">
                <a:latin typeface="Arial"/>
                <a:cs typeface="Arial"/>
              </a:rPr>
              <a:t>he </a:t>
            </a:r>
            <a:r>
              <a:rPr lang="en-GB" sz="1600" b="0" i="0" dirty="0">
                <a:effectLst/>
                <a:latin typeface="Arial"/>
                <a:cs typeface="Arial"/>
                <a:hlinkClick r:id="rId5" action="ppaction://hlinksldjump">
                  <a:extLst>
                    <a:ext uri="{A12FA001-AC4F-418D-AE19-62706E023703}">
                      <ahyp:hlinkClr xmlns:ahyp="http://schemas.microsoft.com/office/drawing/2018/hyperlinkcolor" val="tx"/>
                    </a:ext>
                  </a:extLst>
                </a:hlinkClick>
              </a:rPr>
              <a:t>Lessons Learnt log </a:t>
            </a:r>
            <a:r>
              <a:rPr lang="en-GB" sz="1600" b="0" i="0" dirty="0">
                <a:effectLst/>
                <a:latin typeface="Arial"/>
                <a:cs typeface="Arial"/>
              </a:rPr>
              <a:t>is finalised, any contracts with suppliers are terminated and a final budget and project report is produced. All relevant documentation is collated and filed.</a:t>
            </a:r>
          </a:p>
          <a:p>
            <a:pPr algn="l"/>
            <a:endParaRPr lang="en-GB" sz="1600" b="0" i="0">
              <a:effectLst/>
              <a:latin typeface="Arial" panose="020B0604020202020204" pitchFamily="34" charset="0"/>
              <a:cs typeface="Arial" panose="020B0604020202020204" pitchFamily="34" charset="0"/>
            </a:endParaRPr>
          </a:p>
          <a:p>
            <a:r>
              <a:rPr lang="en-GB" sz="1600" dirty="0">
                <a:effectLst/>
                <a:latin typeface="Arial"/>
                <a:ea typeface="Calibri"/>
                <a:cs typeface="Arial"/>
              </a:rPr>
              <a:t>Any cashable or non-cashable benefits which are expected to be realised after project closure are handed to business owners and tracking/reporting of them is agreed.</a:t>
            </a:r>
            <a:endParaRPr lang="en-GB" sz="1600" b="0" i="0" dirty="0">
              <a:solidFill>
                <a:srgbClr val="636363"/>
              </a:solidFill>
              <a:effectLst/>
              <a:latin typeface="Arial"/>
              <a:ea typeface="Calibri"/>
              <a:cs typeface="Arial"/>
            </a:endParaRPr>
          </a:p>
          <a:p>
            <a:endParaRPr lang="en-GB" sz="160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965628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889DD-8555-F083-D119-D617973C2E5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013217E-06A2-4B48-A900-9F78C16C6BF8}"/>
              </a:ext>
            </a:extLst>
          </p:cNvPr>
          <p:cNvSpPr txBox="1">
            <a:spLocks/>
          </p:cNvSpPr>
          <p:nvPr/>
        </p:nvSpPr>
        <p:spPr>
          <a:xfrm>
            <a:off x="1890430" y="4013954"/>
            <a:ext cx="9179799" cy="845448"/>
          </a:xfrm>
          <a:prstGeom prst="rect">
            <a:avLst/>
          </a:prstGeom>
        </p:spPr>
        <p:txBody>
          <a:bodyPr vert="horz" lIns="91440" tIns="45720" rIns="91440" bIns="45720" rtlCol="0" anchor="b">
            <a:normAutofit/>
          </a:bodyPr>
          <a:lstStyle>
            <a:lvl1pPr algn="ctr" defTabSz="914426"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a:solidFill>
                  <a:schemeClr val="bg1"/>
                </a:solidFill>
                <a:latin typeface="Arial" panose="020B0604020202020204" pitchFamily="34" charset="0"/>
                <a:cs typeface="Arial" panose="020B0604020202020204" pitchFamily="34" charset="0"/>
              </a:rPr>
              <a:t>Helping you to manage projects more effectively</a:t>
            </a:r>
          </a:p>
        </p:txBody>
      </p:sp>
      <p:sp>
        <p:nvSpPr>
          <p:cNvPr id="7" name="TextBox 1">
            <a:extLst>
              <a:ext uri="{FF2B5EF4-FFF2-40B4-BE49-F238E27FC236}">
                <a16:creationId xmlns:a16="http://schemas.microsoft.com/office/drawing/2014/main" id="{FD10A6C6-3AA4-4198-5B9A-EEE3D08E690C}"/>
              </a:ext>
            </a:extLst>
          </p:cNvPr>
          <p:cNvSpPr txBox="1"/>
          <p:nvPr/>
        </p:nvSpPr>
        <p:spPr>
          <a:xfrm>
            <a:off x="344079" y="17866"/>
            <a:ext cx="11680013" cy="64325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800" b="1">
              <a:latin typeface="Arial"/>
              <a:cs typeface="Arial"/>
            </a:endParaRPr>
          </a:p>
          <a:p>
            <a:r>
              <a:rPr lang="en-US" sz="2800" b="1" dirty="0">
                <a:solidFill>
                  <a:srgbClr val="B00000"/>
                </a:solidFill>
                <a:latin typeface="Arial"/>
                <a:cs typeface="Arial"/>
              </a:rPr>
              <a:t>What templates do I need to use?</a:t>
            </a:r>
            <a:endParaRPr lang="en-US" dirty="0">
              <a:solidFill>
                <a:srgbClr val="B00000"/>
              </a:solidFill>
              <a:ea typeface="Calibri"/>
              <a:cs typeface="Calibri"/>
            </a:endParaRPr>
          </a:p>
          <a:p>
            <a:endParaRPr lang="en-US" sz="1600">
              <a:latin typeface="Arial"/>
              <a:ea typeface="Calibri"/>
              <a:cs typeface="Arial"/>
            </a:endParaRPr>
          </a:p>
          <a:p>
            <a:r>
              <a:rPr lang="en-US" sz="1600" dirty="0">
                <a:latin typeface="Arial"/>
                <a:ea typeface="Calibri"/>
                <a:cs typeface="Arial"/>
              </a:rPr>
              <a:t>As a project or a </a:t>
            </a:r>
            <a:r>
              <a:rPr lang="en-US" sz="1600" dirty="0" err="1">
                <a:latin typeface="Arial"/>
                <a:ea typeface="Calibri"/>
                <a:cs typeface="Arial"/>
              </a:rPr>
              <a:t>programme</a:t>
            </a:r>
            <a:r>
              <a:rPr lang="en-US" sz="1600" dirty="0">
                <a:latin typeface="Arial"/>
                <a:ea typeface="Calibri"/>
                <a:cs typeface="Arial"/>
              </a:rPr>
              <a:t> manager, you will be expected to use the following templates as a minimum:</a:t>
            </a:r>
          </a:p>
          <a:p>
            <a:endParaRPr lang="en-US" sz="1600">
              <a:latin typeface="Arial"/>
              <a:ea typeface="Calibri"/>
              <a:cs typeface="Arial"/>
            </a:endParaRPr>
          </a:p>
          <a:p>
            <a:r>
              <a:rPr lang="en-US" sz="1600" b="1" dirty="0">
                <a:latin typeface="Arial"/>
                <a:ea typeface="Calibri"/>
                <a:cs typeface="Arial"/>
              </a:rPr>
              <a:t>Project Manager:</a:t>
            </a:r>
          </a:p>
          <a:p>
            <a:pPr marL="285750" indent="-285750">
              <a:buFont typeface="Arial"/>
              <a:buChar char="•"/>
            </a:pPr>
            <a:r>
              <a:rPr lang="en-US" sz="1600" dirty="0">
                <a:latin typeface="Arial"/>
                <a:ea typeface="Calibri"/>
                <a:cs typeface="Arial"/>
                <a:hlinkClick r:id="rId2"/>
              </a:rPr>
              <a:t>Strategic outline business case</a:t>
            </a:r>
            <a:endParaRPr lang="en-US" sz="1600" dirty="0">
              <a:latin typeface="Arial"/>
              <a:ea typeface="Calibri"/>
              <a:cs typeface="Arial"/>
            </a:endParaRPr>
          </a:p>
          <a:p>
            <a:pPr marL="285750" indent="-285750">
              <a:buFont typeface="Arial"/>
              <a:buChar char="•"/>
            </a:pPr>
            <a:r>
              <a:rPr lang="en-US" sz="1600" dirty="0">
                <a:latin typeface="Arial"/>
                <a:ea typeface="Calibri"/>
                <a:cs typeface="Arial"/>
                <a:hlinkClick r:id="rId3"/>
              </a:rPr>
              <a:t>PID </a:t>
            </a:r>
            <a:endParaRPr lang="en-US" sz="1600" dirty="0">
              <a:latin typeface="Arial"/>
              <a:ea typeface="Calibri"/>
              <a:cs typeface="Arial"/>
            </a:endParaRPr>
          </a:p>
          <a:p>
            <a:pPr marL="285750" indent="-285750">
              <a:buFont typeface="Arial"/>
              <a:buChar char="•"/>
            </a:pPr>
            <a:r>
              <a:rPr lang="en-US" sz="1600" dirty="0">
                <a:latin typeface="Arial"/>
                <a:ea typeface="Calibri"/>
                <a:cs typeface="Arial"/>
                <a:hlinkClick r:id="rId4"/>
              </a:rPr>
              <a:t>Risk log</a:t>
            </a:r>
            <a:endParaRPr lang="en-US" sz="1600" dirty="0">
              <a:latin typeface="Arial"/>
              <a:ea typeface="Calibri"/>
              <a:cs typeface="Arial"/>
            </a:endParaRPr>
          </a:p>
          <a:p>
            <a:pPr marL="285750" indent="-285750">
              <a:buFont typeface="Arial"/>
              <a:buChar char="•"/>
            </a:pPr>
            <a:r>
              <a:rPr lang="en-US" sz="1600" dirty="0">
                <a:latin typeface="Arial"/>
                <a:ea typeface="Calibri"/>
                <a:cs typeface="Arial"/>
                <a:hlinkClick r:id="rId5"/>
              </a:rPr>
              <a:t>Issues log </a:t>
            </a:r>
            <a:endParaRPr lang="en-US" sz="1600" dirty="0">
              <a:latin typeface="Calibri" panose="020F0502020204030204"/>
              <a:ea typeface="Calibri"/>
              <a:cs typeface="Calibri" panose="020F0502020204030204"/>
            </a:endParaRPr>
          </a:p>
          <a:p>
            <a:pPr marL="285750" indent="-285750">
              <a:buFont typeface="Arial"/>
              <a:buChar char="•"/>
            </a:pPr>
            <a:r>
              <a:rPr lang="en-US" sz="1600" dirty="0">
                <a:latin typeface="Arial"/>
                <a:ea typeface="Calibri"/>
                <a:cs typeface="Arial"/>
                <a:hlinkClick r:id="rId6"/>
              </a:rPr>
              <a:t>Benefits Realisation Plan</a:t>
            </a:r>
            <a:endParaRPr lang="en-US" sz="1600" dirty="0">
              <a:ea typeface="Calibri"/>
              <a:cs typeface="Calibri"/>
            </a:endParaRPr>
          </a:p>
          <a:p>
            <a:pPr marL="285750" indent="-285750">
              <a:buFont typeface="Arial"/>
              <a:buChar char="•"/>
            </a:pPr>
            <a:r>
              <a:rPr lang="en-US" sz="1600" dirty="0">
                <a:latin typeface="Arial"/>
                <a:ea typeface="Calibri"/>
                <a:cs typeface="Arial"/>
                <a:hlinkClick r:id="rId7"/>
              </a:rPr>
              <a:t>Highlight report</a:t>
            </a:r>
            <a:endParaRPr lang="en-US" sz="1600" dirty="0">
              <a:latin typeface="Arial"/>
              <a:ea typeface="Calibri" panose="020F0502020204030204"/>
              <a:cs typeface="Calibri" panose="020F0502020204030204"/>
            </a:endParaRPr>
          </a:p>
          <a:p>
            <a:endParaRPr lang="en-US" sz="1600">
              <a:latin typeface="Arial"/>
              <a:ea typeface="Calibri" panose="020F0502020204030204"/>
              <a:cs typeface="Arial"/>
            </a:endParaRPr>
          </a:p>
          <a:p>
            <a:r>
              <a:rPr lang="en-US" sz="1600" b="1" dirty="0" err="1">
                <a:latin typeface="Arial"/>
                <a:ea typeface="Calibri" panose="020F0502020204030204"/>
                <a:cs typeface="Arial"/>
              </a:rPr>
              <a:t>Programme</a:t>
            </a:r>
            <a:r>
              <a:rPr lang="en-US" sz="1600" b="1" dirty="0">
                <a:latin typeface="Arial"/>
                <a:ea typeface="Calibri" panose="020F0502020204030204"/>
                <a:cs typeface="Arial"/>
              </a:rPr>
              <a:t> Manager </a:t>
            </a:r>
          </a:p>
          <a:p>
            <a:endParaRPr lang="en-US" sz="1600">
              <a:latin typeface="Arial"/>
              <a:ea typeface="Calibri" panose="020F0502020204030204"/>
              <a:cs typeface="Arial"/>
            </a:endParaRPr>
          </a:p>
          <a:p>
            <a:r>
              <a:rPr lang="en-US" sz="1600" dirty="0">
                <a:latin typeface="Arial"/>
                <a:ea typeface="Calibri" panose="020F0502020204030204"/>
                <a:cs typeface="Arial"/>
              </a:rPr>
              <a:t>All the above plus: </a:t>
            </a:r>
          </a:p>
          <a:p>
            <a:pPr marL="285750" indent="-285750">
              <a:buFont typeface="Arial"/>
              <a:buChar char="•"/>
            </a:pPr>
            <a:r>
              <a:rPr lang="en-US" sz="1600" dirty="0">
                <a:latin typeface="Arial"/>
                <a:ea typeface="Calibri" panose="020F0502020204030204"/>
                <a:cs typeface="Arial"/>
                <a:hlinkClick r:id="rId8"/>
              </a:rPr>
              <a:t>Programme Plan</a:t>
            </a:r>
            <a:endParaRPr lang="en-US" sz="1600" dirty="0">
              <a:latin typeface="Arial"/>
              <a:ea typeface="Calibri" panose="020F0502020204030204"/>
              <a:cs typeface="Arial"/>
            </a:endParaRPr>
          </a:p>
          <a:p>
            <a:pPr marL="285750" indent="-285750">
              <a:buFont typeface="Arial"/>
              <a:buChar char="•"/>
            </a:pPr>
            <a:r>
              <a:rPr lang="en-US" sz="1600" dirty="0">
                <a:latin typeface="Arial"/>
                <a:ea typeface="Calibri" panose="020F0502020204030204"/>
                <a:cs typeface="Arial"/>
                <a:hlinkClick r:id="rId9"/>
              </a:rPr>
              <a:t>Workstream delivery plans</a:t>
            </a:r>
            <a:endParaRPr lang="en-US" sz="1600" dirty="0">
              <a:latin typeface="Arial"/>
              <a:ea typeface="Calibri" panose="020F0502020204030204"/>
              <a:cs typeface="Arial"/>
            </a:endParaRPr>
          </a:p>
          <a:p>
            <a:pPr marL="285750" indent="-285750">
              <a:buFont typeface="Arial"/>
              <a:buChar char="•"/>
            </a:pPr>
            <a:endParaRPr lang="en-US" sz="1600">
              <a:latin typeface="Arial"/>
              <a:ea typeface="Calibri" panose="020F0502020204030204"/>
              <a:cs typeface="Arial"/>
            </a:endParaRPr>
          </a:p>
          <a:p>
            <a:r>
              <a:rPr lang="en-US" sz="1600" dirty="0">
                <a:latin typeface="Arial"/>
                <a:ea typeface="Calibri" panose="020F0502020204030204"/>
                <a:cs typeface="Arial"/>
              </a:rPr>
              <a:t>If you manage projects as part of your role and would like advice on which templates you should use, please contact the PMO via the contact details on slide 22</a:t>
            </a:r>
          </a:p>
          <a:p>
            <a:endParaRPr lang="en-US">
              <a:ea typeface="Calibri" panose="020F0502020204030204"/>
              <a:cs typeface="Arial"/>
            </a:endParaRPr>
          </a:p>
          <a:p>
            <a:endParaRPr lang="en-US">
              <a:ea typeface="Calibri" panose="020F0502020204030204"/>
              <a:cs typeface="Arial"/>
            </a:endParaRPr>
          </a:p>
        </p:txBody>
      </p:sp>
    </p:spTree>
    <p:extLst>
      <p:ext uri="{BB962C8B-B14F-4D97-AF65-F5344CB8AC3E}">
        <p14:creationId xmlns:p14="http://schemas.microsoft.com/office/powerpoint/2010/main" val="1301888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1160F0-4366-04C7-BF49-56D5E1CBE156}"/>
              </a:ext>
            </a:extLst>
          </p:cNvPr>
          <p:cNvSpPr>
            <a:spLocks noGrp="1"/>
          </p:cNvSpPr>
          <p:nvPr/>
        </p:nvSpPr>
        <p:spPr>
          <a:xfrm>
            <a:off x="0" y="664670"/>
            <a:ext cx="12192000" cy="488225"/>
          </a:xfrm>
        </p:spPr>
        <p:txBody>
          <a:bodyPr lIns="91440" tIns="45720" rIns="91440" bIns="45720" anchor="b" anchorCtr="0">
            <a:normAutofit fontScale="90000" lnSpcReduction="10000"/>
          </a:bodyPr>
          <a:lstStyle>
            <a:lvl1pPr algn="l" rtl="0" eaLnBrk="1" fontAlgn="base" hangingPunct="1">
              <a:spcBef>
                <a:spcPct val="0"/>
              </a:spcBef>
              <a:spcAft>
                <a:spcPct val="0"/>
              </a:spcAft>
              <a:defRPr sz="2800" kern="1200">
                <a:solidFill>
                  <a:schemeClr val="bg2">
                    <a:lumMod val="25000"/>
                  </a:schemeClr>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3100" b="1">
                <a:solidFill>
                  <a:srgbClr val="B00000"/>
                </a:solidFill>
                <a:latin typeface="Arial"/>
                <a:ea typeface="ＭＳ Ｐゴシック"/>
                <a:cs typeface="Arial"/>
              </a:rPr>
              <a:t>Glossary</a:t>
            </a:r>
            <a:r>
              <a:rPr lang="en-GB" sz="2800" b="1">
                <a:solidFill>
                  <a:srgbClr val="B00000"/>
                </a:solidFill>
                <a:latin typeface="Calibri"/>
                <a:ea typeface="ＭＳ Ｐゴシック"/>
                <a:cs typeface="Calibri"/>
              </a:rPr>
              <a:t> </a:t>
            </a:r>
          </a:p>
        </p:txBody>
      </p:sp>
      <p:sp>
        <p:nvSpPr>
          <p:cNvPr id="5" name="TextBox 2">
            <a:extLst>
              <a:ext uri="{FF2B5EF4-FFF2-40B4-BE49-F238E27FC236}">
                <a16:creationId xmlns:a16="http://schemas.microsoft.com/office/drawing/2014/main" id="{69E99FF3-18A2-AE46-6474-7537B7052E00}"/>
              </a:ext>
            </a:extLst>
          </p:cNvPr>
          <p:cNvSpPr txBox="1"/>
          <p:nvPr/>
        </p:nvSpPr>
        <p:spPr>
          <a:xfrm>
            <a:off x="204716" y="1280561"/>
            <a:ext cx="11682484" cy="526297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600" b="1">
                <a:effectLst/>
                <a:latin typeface="Arial" panose="020B0604020202020204" pitchFamily="34" charset="0"/>
                <a:ea typeface="Calibri"/>
                <a:cs typeface="Arial" panose="020B0604020202020204" pitchFamily="34" charset="0"/>
              </a:rPr>
              <a:t>Assumption</a:t>
            </a:r>
            <a:endParaRPr lang="en-GB" sz="1600">
              <a:effectLst/>
              <a:latin typeface="Arial" panose="020B0604020202020204" pitchFamily="34" charset="0"/>
              <a:ea typeface="Calibri"/>
              <a:cs typeface="Arial" panose="020B0604020202020204" pitchFamily="34" charset="0"/>
            </a:endParaRPr>
          </a:p>
          <a:p>
            <a:pPr algn="just"/>
            <a:r>
              <a:rPr lang="en-GB" sz="1600">
                <a:effectLst/>
                <a:latin typeface="Arial" panose="020B0604020202020204" pitchFamily="34" charset="0"/>
                <a:ea typeface="Calibri"/>
                <a:cs typeface="Arial" panose="020B0604020202020204" pitchFamily="34" charset="0"/>
              </a:rPr>
              <a:t>A statement that is taken as being true for the purposes of planning where some facts are not yet known or decided and may cause considerable replanning.</a:t>
            </a:r>
          </a:p>
          <a:p>
            <a:pPr algn="just"/>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b="1">
                <a:effectLst/>
                <a:latin typeface="Arial" panose="020B0604020202020204" pitchFamily="34" charset="0"/>
                <a:ea typeface="Calibri"/>
                <a:cs typeface="Arial" panose="020B0604020202020204" pitchFamily="34" charset="0"/>
              </a:rPr>
              <a:t>Assurance</a:t>
            </a:r>
            <a:endParaRPr lang="en-GB" sz="1600">
              <a:effectLst/>
              <a:latin typeface="Arial" panose="020B0604020202020204" pitchFamily="34" charset="0"/>
              <a:ea typeface="Calibri"/>
              <a:cs typeface="Arial" panose="020B0604020202020204" pitchFamily="34" charset="0"/>
            </a:endParaRPr>
          </a:p>
          <a:p>
            <a:pPr algn="just"/>
            <a:r>
              <a:rPr lang="en-GB" sz="1600">
                <a:effectLst/>
                <a:latin typeface="Arial" panose="020B0604020202020204" pitchFamily="34" charset="0"/>
                <a:ea typeface="Calibri"/>
                <a:cs typeface="Arial" panose="020B0604020202020204" pitchFamily="34" charset="0"/>
              </a:rPr>
              <a:t>All the systematic actions necessary to provide confidence that the target (e.g. system, process, organisation, programme, project, outcome, benefit, capability, product output or deliverable) is appropriate. Appropriateness might be defined subjectively or objectively in different circumstances. The implication is that assurance will have a level of independence from that which is being assured.</a:t>
            </a:r>
          </a:p>
          <a:p>
            <a:pPr algn="just"/>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b="1">
                <a:effectLst/>
                <a:latin typeface="Arial" panose="020B0604020202020204" pitchFamily="34" charset="0"/>
                <a:ea typeface="Calibri"/>
                <a:cs typeface="Arial" panose="020B0604020202020204" pitchFamily="34" charset="0"/>
                <a:hlinkClick r:id="rId2" action="ppaction://hlinksldjump"/>
              </a:rPr>
              <a:t>Baseline</a:t>
            </a:r>
            <a:endParaRPr lang="en-GB" sz="1600">
              <a:effectLst/>
              <a:latin typeface="Arial" panose="020B0604020202020204" pitchFamily="34" charset="0"/>
              <a:ea typeface="Calibri"/>
              <a:cs typeface="Arial" panose="020B0604020202020204" pitchFamily="34" charset="0"/>
            </a:endParaRPr>
          </a:p>
          <a:p>
            <a:pPr algn="just"/>
            <a:r>
              <a:rPr lang="en-GB" sz="1600">
                <a:effectLst/>
                <a:latin typeface="Arial" panose="020B0604020202020204" pitchFamily="34" charset="0"/>
                <a:ea typeface="Calibri"/>
                <a:cs typeface="Arial" panose="020B0604020202020204" pitchFamily="34" charset="0"/>
              </a:rPr>
              <a:t>Reference levels against which an entity is monitored and controlled.</a:t>
            </a:r>
          </a:p>
          <a:p>
            <a:pPr algn="just"/>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b="1">
                <a:effectLst/>
                <a:latin typeface="Arial" panose="020B0604020202020204" pitchFamily="34" charset="0"/>
                <a:ea typeface="Calibri"/>
                <a:cs typeface="Arial" panose="020B0604020202020204" pitchFamily="34" charset="0"/>
                <a:hlinkClick r:id="rId3" action="ppaction://hlinksldjump"/>
              </a:rPr>
              <a:t>Benefit</a:t>
            </a:r>
            <a:endParaRPr lang="en-GB" sz="1600">
              <a:effectLst/>
              <a:latin typeface="Arial" panose="020B0604020202020204" pitchFamily="34" charset="0"/>
              <a:ea typeface="Calibri"/>
              <a:cs typeface="Arial" panose="020B0604020202020204" pitchFamily="34" charset="0"/>
            </a:endParaRPr>
          </a:p>
          <a:p>
            <a:pPr algn="just"/>
            <a:r>
              <a:rPr lang="en-GB" sz="1600">
                <a:effectLst/>
                <a:latin typeface="Arial" panose="020B0604020202020204" pitchFamily="34" charset="0"/>
                <a:ea typeface="Calibri"/>
                <a:cs typeface="Arial" panose="020B0604020202020204" pitchFamily="34" charset="0"/>
              </a:rPr>
              <a:t>The measurable improvement resulting from an outcome perceived as an advantage by one or more stakeholders and which contributes to organisational/strategic objectives. Benefits can be tangible (</a:t>
            </a:r>
            <a:r>
              <a:rPr lang="en-GB" sz="1600">
                <a:latin typeface="Arial" panose="020B0604020202020204" pitchFamily="34" charset="0"/>
                <a:ea typeface="Calibri"/>
                <a:cs typeface="Arial" panose="020B0604020202020204" pitchFamily="34" charset="0"/>
              </a:rPr>
              <a:t>e.g.</a:t>
            </a:r>
            <a:r>
              <a:rPr lang="en-GB" sz="1600">
                <a:effectLst/>
                <a:latin typeface="Arial" panose="020B0604020202020204" pitchFamily="34" charset="0"/>
                <a:ea typeface="Calibri"/>
                <a:cs typeface="Arial" panose="020B0604020202020204" pitchFamily="34" charset="0"/>
              </a:rPr>
              <a:t> money saved, jobs created) or intangible (</a:t>
            </a:r>
            <a:r>
              <a:rPr lang="en-GB" sz="1600">
                <a:latin typeface="Arial" panose="020B0604020202020204" pitchFamily="34" charset="0"/>
                <a:ea typeface="Calibri"/>
                <a:cs typeface="Arial" panose="020B0604020202020204" pitchFamily="34" charset="0"/>
              </a:rPr>
              <a:t>e.g.</a:t>
            </a:r>
            <a:r>
              <a:rPr lang="en-GB" sz="1600">
                <a:effectLst/>
                <a:latin typeface="Arial" panose="020B0604020202020204" pitchFamily="34" charset="0"/>
                <a:ea typeface="Calibri"/>
                <a:cs typeface="Arial" panose="020B0604020202020204" pitchFamily="34" charset="0"/>
              </a:rPr>
              <a:t> corporate reputation) and quantifiable in financial terms (</a:t>
            </a:r>
            <a:r>
              <a:rPr lang="en-GB" sz="1600">
                <a:latin typeface="Arial" panose="020B0604020202020204" pitchFamily="34" charset="0"/>
                <a:ea typeface="Calibri"/>
                <a:cs typeface="Arial" panose="020B0604020202020204" pitchFamily="34" charset="0"/>
              </a:rPr>
              <a:t>e.g.</a:t>
            </a:r>
            <a:r>
              <a:rPr lang="en-GB" sz="1600">
                <a:effectLst/>
                <a:latin typeface="Arial" panose="020B0604020202020204" pitchFamily="34" charset="0"/>
                <a:ea typeface="Calibri"/>
                <a:cs typeface="Arial" panose="020B0604020202020204" pitchFamily="34" charset="0"/>
              </a:rPr>
              <a:t> reduced costs) or non-financial terms (</a:t>
            </a:r>
            <a:r>
              <a:rPr lang="en-GB" sz="1600">
                <a:latin typeface="Arial" panose="020B0604020202020204" pitchFamily="34" charset="0"/>
                <a:ea typeface="Calibri"/>
                <a:cs typeface="Arial" panose="020B0604020202020204" pitchFamily="34" charset="0"/>
              </a:rPr>
              <a:t>e.g.</a:t>
            </a:r>
            <a:r>
              <a:rPr lang="en-GB" sz="1600">
                <a:effectLst/>
                <a:latin typeface="Arial" panose="020B0604020202020204" pitchFamily="34" charset="0"/>
                <a:ea typeface="Calibri"/>
                <a:cs typeface="Arial" panose="020B0604020202020204" pitchFamily="34" charset="0"/>
              </a:rPr>
              <a:t> greater customer satisfaction). A </a:t>
            </a:r>
            <a:r>
              <a:rPr lang="en-GB" sz="1600" b="1">
                <a:effectLst/>
                <a:latin typeface="Arial" panose="020B0604020202020204" pitchFamily="34" charset="0"/>
                <a:ea typeface="Calibri"/>
                <a:cs typeface="Arial" panose="020B0604020202020204" pitchFamily="34" charset="0"/>
              </a:rPr>
              <a:t>dis-benefit </a:t>
            </a:r>
            <a:r>
              <a:rPr lang="en-GB" sz="1600">
                <a:effectLst/>
                <a:latin typeface="Arial" panose="020B0604020202020204" pitchFamily="34" charset="0"/>
                <a:ea typeface="Calibri"/>
                <a:cs typeface="Arial" panose="020B0604020202020204" pitchFamily="34" charset="0"/>
              </a:rPr>
              <a:t>is the measurable result of a change, perceived as negative by one or more stakeholders, which detracts from one or more organisational/strategic objective.</a:t>
            </a:r>
          </a:p>
          <a:p>
            <a:pPr algn="just"/>
            <a:endParaRPr lang="en-GB" sz="1600">
              <a:effectLst/>
              <a:ea typeface="Calibri" panose="020F0502020204030204" pitchFamily="34" charset="0"/>
            </a:endParaRPr>
          </a:p>
          <a:p>
            <a:pPr algn="just"/>
            <a:endParaRPr lang="en-GB" sz="16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1742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450B03-54B6-399B-F63B-D52DAFE49901}"/>
              </a:ext>
            </a:extLst>
          </p:cNvPr>
          <p:cNvSpPr>
            <a:spLocks noGrp="1"/>
          </p:cNvSpPr>
          <p:nvPr/>
        </p:nvSpPr>
        <p:spPr>
          <a:xfrm>
            <a:off x="382243" y="507008"/>
            <a:ext cx="12284676" cy="488225"/>
          </a:xfrm>
        </p:spPr>
        <p:txBody>
          <a:bodyPr lIns="91440" tIns="45720" rIns="91440" bIns="45720" anchor="b" anchorCtr="0">
            <a:normAutofit fontScale="90000" lnSpcReduction="10000"/>
          </a:bodyPr>
          <a:lstStyle>
            <a:lvl1pPr algn="l" rtl="0" eaLnBrk="1" fontAlgn="base" hangingPunct="1">
              <a:spcBef>
                <a:spcPct val="0"/>
              </a:spcBef>
              <a:spcAft>
                <a:spcPct val="0"/>
              </a:spcAft>
              <a:defRPr sz="2800" kern="1200">
                <a:solidFill>
                  <a:schemeClr val="bg2">
                    <a:lumMod val="25000"/>
                  </a:schemeClr>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3100" b="1">
                <a:solidFill>
                  <a:srgbClr val="B00000"/>
                </a:solidFill>
                <a:latin typeface="Arial"/>
                <a:ea typeface="ＭＳ Ｐゴシック"/>
                <a:cs typeface="Arial"/>
              </a:rPr>
              <a:t>Glossary</a:t>
            </a:r>
            <a:r>
              <a:rPr lang="en-GB" sz="2800" b="1">
                <a:solidFill>
                  <a:srgbClr val="B00000"/>
                </a:solidFill>
                <a:latin typeface="Calibri"/>
                <a:ea typeface="ＭＳ Ｐゴシック"/>
                <a:cs typeface="Calibri"/>
              </a:rPr>
              <a:t> </a:t>
            </a:r>
          </a:p>
        </p:txBody>
      </p:sp>
      <p:sp>
        <p:nvSpPr>
          <p:cNvPr id="5" name="TextBox 2">
            <a:extLst>
              <a:ext uri="{FF2B5EF4-FFF2-40B4-BE49-F238E27FC236}">
                <a16:creationId xmlns:a16="http://schemas.microsoft.com/office/drawing/2014/main" id="{F39290B5-D097-157A-65A0-55F544563AF6}"/>
              </a:ext>
            </a:extLst>
          </p:cNvPr>
          <p:cNvSpPr txBox="1"/>
          <p:nvPr/>
        </p:nvSpPr>
        <p:spPr>
          <a:xfrm>
            <a:off x="381173" y="1225180"/>
            <a:ext cx="11429654" cy="477053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600" b="1">
                <a:effectLst/>
                <a:latin typeface="Arial" panose="020B0604020202020204" pitchFamily="34" charset="0"/>
                <a:ea typeface="Calibri" panose="020F0502020204030204" pitchFamily="34" charset="0"/>
                <a:cs typeface="Arial" panose="020B0604020202020204" pitchFamily="34" charset="0"/>
                <a:hlinkClick r:id="rId2" action="ppaction://hlinksldjump"/>
              </a:rPr>
              <a:t>Business Case</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a:effectLst/>
                <a:latin typeface="Arial" panose="020B0604020202020204" pitchFamily="34" charset="0"/>
                <a:ea typeface="Calibri" panose="020F0502020204030204" pitchFamily="34" charset="0"/>
                <a:cs typeface="Arial" panose="020B0604020202020204" pitchFamily="34" charset="0"/>
              </a:rPr>
              <a:t>The justification for a project, which typically contains timescales, costs, benefits and risks, and against which continuing viability is tested.</a:t>
            </a:r>
          </a:p>
          <a:p>
            <a:pPr algn="just"/>
            <a:endParaRPr lang="en-GB" sz="1600" b="1">
              <a:effectLst/>
              <a:latin typeface="Arial" panose="020B0604020202020204" pitchFamily="34" charset="0"/>
              <a:ea typeface="Calibri" panose="020F0502020204030204" pitchFamily="34" charset="0"/>
              <a:cs typeface="Arial" panose="020B0604020202020204" pitchFamily="34" charset="0"/>
            </a:endParaRPr>
          </a:p>
          <a:p>
            <a:pPr algn="just"/>
            <a:r>
              <a:rPr lang="en-GB" sz="1600" b="1">
                <a:effectLst/>
                <a:latin typeface="Arial" panose="020B0604020202020204" pitchFamily="34" charset="0"/>
                <a:ea typeface="Calibri" panose="020F0502020204030204" pitchFamily="34" charset="0"/>
                <a:cs typeface="Arial" panose="020B0604020202020204" pitchFamily="34" charset="0"/>
              </a:rPr>
              <a:t>Change Authority</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a:effectLst/>
                <a:latin typeface="Arial" panose="020B0604020202020204" pitchFamily="34" charset="0"/>
                <a:ea typeface="Calibri" panose="020F0502020204030204" pitchFamily="34" charset="0"/>
                <a:cs typeface="Arial" panose="020B0604020202020204" pitchFamily="34" charset="0"/>
              </a:rPr>
              <a:t>A person or group which considers requests for change or off-specifications.</a:t>
            </a:r>
          </a:p>
          <a:p>
            <a:pPr algn="just"/>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b="1">
                <a:effectLst/>
                <a:latin typeface="Arial" panose="020B0604020202020204" pitchFamily="34" charset="0"/>
                <a:ea typeface="Calibri" panose="020F0502020204030204" pitchFamily="34" charset="0"/>
                <a:cs typeface="Arial" panose="020B0604020202020204" pitchFamily="34" charset="0"/>
                <a:hlinkClick r:id="rId3" action="ppaction://hlinksldjump"/>
              </a:rPr>
              <a:t>Change Control</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a:effectLst/>
                <a:latin typeface="Arial" panose="020B0604020202020204" pitchFamily="34" charset="0"/>
                <a:ea typeface="Calibri" panose="020F0502020204030204" pitchFamily="34" charset="0"/>
                <a:cs typeface="Arial" panose="020B0604020202020204" pitchFamily="34" charset="0"/>
              </a:rPr>
              <a:t>The process through which all requests to change the approved baseline of a project are identified, assessed and then approved, rejected or deferred.</a:t>
            </a:r>
          </a:p>
          <a:p>
            <a:pPr algn="just"/>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b="1">
                <a:effectLst/>
                <a:latin typeface="Arial" panose="020B0604020202020204" pitchFamily="34" charset="0"/>
                <a:ea typeface="Calibri" panose="020F0502020204030204" pitchFamily="34" charset="0"/>
                <a:cs typeface="Arial" panose="020B0604020202020204" pitchFamily="34" charset="0"/>
              </a:rPr>
              <a:t>Dependency</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a:effectLst/>
                <a:latin typeface="Arial"/>
                <a:ea typeface="Calibri"/>
                <a:cs typeface="Arial"/>
              </a:rPr>
              <a:t>The </a:t>
            </a:r>
            <a:r>
              <a:rPr lang="en-GB" sz="1600" b="0" i="0">
                <a:effectLst/>
                <a:latin typeface="Arial"/>
                <a:cs typeface="Arial"/>
              </a:rPr>
              <a:t>relationship between products or tasks, i.e. tasks that require input from other tasks to be completed, or activities that </a:t>
            </a:r>
            <a:r>
              <a:rPr lang="en-GB" sz="1600">
                <a:latin typeface="Arial"/>
                <a:cs typeface="Arial"/>
              </a:rPr>
              <a:t>cannot </a:t>
            </a:r>
            <a:r>
              <a:rPr lang="en-GB" sz="1600" b="0" i="0">
                <a:effectLst/>
                <a:latin typeface="Arial"/>
                <a:cs typeface="Arial"/>
              </a:rPr>
              <a:t>start until a previous activity is done. </a:t>
            </a:r>
          </a:p>
          <a:p>
            <a:pPr algn="just"/>
            <a:endParaRPr lang="en-GB" sz="1600">
              <a:latin typeface="Arial" panose="020B0604020202020204" pitchFamily="34" charset="0"/>
              <a:ea typeface="Calibri" panose="020F0502020204030204" pitchFamily="34" charset="0"/>
              <a:cs typeface="Arial" panose="020B0604020202020204" pitchFamily="34" charset="0"/>
            </a:endParaRPr>
          </a:p>
          <a:p>
            <a:pPr algn="just"/>
            <a:r>
              <a:rPr lang="en-GB" sz="1600" b="1">
                <a:effectLst/>
                <a:latin typeface="Arial" panose="020B0604020202020204" pitchFamily="34" charset="0"/>
                <a:ea typeface="Calibri" panose="020F0502020204030204" pitchFamily="34" charset="0"/>
                <a:cs typeface="Arial" panose="020B0604020202020204" pitchFamily="34" charset="0"/>
                <a:hlinkClick r:id="rId4" action="ppaction://hlinksldjump"/>
              </a:rPr>
              <a:t>Deliverable</a:t>
            </a:r>
            <a:endParaRPr lang="en-GB" sz="1600" b="1">
              <a:effectLst/>
              <a:latin typeface="Arial" panose="020B0604020202020204" pitchFamily="34" charset="0"/>
              <a:ea typeface="Calibri" panose="020F0502020204030204" pitchFamily="34" charset="0"/>
              <a:cs typeface="Arial" panose="020B0604020202020204" pitchFamily="34" charset="0"/>
            </a:endParaRPr>
          </a:p>
          <a:p>
            <a:pPr algn="just"/>
            <a:r>
              <a:rPr lang="en-GB" sz="1600" i="0">
                <a:effectLst/>
                <a:latin typeface="Arial"/>
                <a:cs typeface="Arial"/>
              </a:rPr>
              <a:t>Project deliverables are specific measurable end results that </a:t>
            </a:r>
            <a:r>
              <a:rPr lang="en-GB" sz="1600">
                <a:latin typeface="Arial"/>
                <a:cs typeface="Arial"/>
              </a:rPr>
              <a:t>you are</a:t>
            </a:r>
            <a:r>
              <a:rPr lang="en-GB" sz="1600" i="0">
                <a:effectLst/>
                <a:latin typeface="Arial"/>
                <a:cs typeface="Arial"/>
              </a:rPr>
              <a:t> aiming to produce at specific points during the project. They are sometimes referred to as products.</a:t>
            </a:r>
            <a:endParaRPr lang="en-GB" sz="1600">
              <a:effectLst/>
              <a:latin typeface="Arial"/>
              <a:ea typeface="Calibri" panose="020F0502020204030204" pitchFamily="34" charset="0"/>
              <a:cs typeface="Arial"/>
            </a:endParaRPr>
          </a:p>
          <a:p>
            <a:pPr algn="just"/>
            <a:endParaRPr lang="en-GB" sz="16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1145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567416-161B-947A-FE33-F70BE0A27DD0}"/>
              </a:ext>
            </a:extLst>
          </p:cNvPr>
          <p:cNvSpPr>
            <a:spLocks noGrp="1"/>
          </p:cNvSpPr>
          <p:nvPr/>
        </p:nvSpPr>
        <p:spPr>
          <a:xfrm>
            <a:off x="330924" y="788253"/>
            <a:ext cx="11528979" cy="488225"/>
          </a:xfrm>
        </p:spPr>
        <p:txBody>
          <a:bodyPr lIns="91440" tIns="45720" rIns="91440" bIns="45720" anchor="b" anchorCtr="0">
            <a:normAutofit fontScale="90000" lnSpcReduction="10000"/>
          </a:bodyPr>
          <a:lstStyle>
            <a:lvl1pPr algn="l" rtl="0" eaLnBrk="1" fontAlgn="base" hangingPunct="1">
              <a:spcBef>
                <a:spcPct val="0"/>
              </a:spcBef>
              <a:spcAft>
                <a:spcPct val="0"/>
              </a:spcAft>
              <a:defRPr sz="2800" kern="1200">
                <a:solidFill>
                  <a:schemeClr val="bg2">
                    <a:lumMod val="25000"/>
                  </a:schemeClr>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3100" b="1">
                <a:solidFill>
                  <a:srgbClr val="B00000"/>
                </a:solidFill>
                <a:latin typeface="Arial"/>
                <a:ea typeface="ＭＳ Ｐゴシック"/>
                <a:cs typeface="Arial"/>
              </a:rPr>
              <a:t>Glossary</a:t>
            </a:r>
            <a:r>
              <a:rPr lang="en-GB" sz="2800" b="1">
                <a:solidFill>
                  <a:srgbClr val="B00000"/>
                </a:solidFill>
                <a:latin typeface="Calibri"/>
                <a:ea typeface="ＭＳ Ｐゴシック"/>
                <a:cs typeface="Calibri"/>
              </a:rPr>
              <a:t> </a:t>
            </a:r>
          </a:p>
        </p:txBody>
      </p:sp>
      <p:sp>
        <p:nvSpPr>
          <p:cNvPr id="5" name="TextBox 2">
            <a:extLst>
              <a:ext uri="{FF2B5EF4-FFF2-40B4-BE49-F238E27FC236}">
                <a16:creationId xmlns:a16="http://schemas.microsoft.com/office/drawing/2014/main" id="{70D2A454-6350-0D9E-ABBF-2848281809E2}"/>
              </a:ext>
            </a:extLst>
          </p:cNvPr>
          <p:cNvSpPr txBox="1"/>
          <p:nvPr/>
        </p:nvSpPr>
        <p:spPr>
          <a:xfrm>
            <a:off x="330924" y="1276478"/>
            <a:ext cx="11528979" cy="529375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600" b="1">
                <a:effectLst/>
                <a:latin typeface="Arial" panose="020B0604020202020204" pitchFamily="34" charset="0"/>
                <a:ea typeface="Calibri" panose="020F0502020204030204" pitchFamily="34" charset="0"/>
                <a:cs typeface="Arial" panose="020B0604020202020204" pitchFamily="34" charset="0"/>
              </a:rPr>
              <a:t>Exception</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a:effectLst/>
                <a:latin typeface="Arial" panose="020B0604020202020204" pitchFamily="34" charset="0"/>
                <a:ea typeface="Calibri" panose="020F0502020204030204" pitchFamily="34" charset="0"/>
                <a:cs typeface="Arial" panose="020B0604020202020204" pitchFamily="34" charset="0"/>
              </a:rPr>
              <a:t>A situation where it can be forecast that there will be a deviation beyond the tolerance levels.</a:t>
            </a:r>
          </a:p>
          <a:p>
            <a:pPr algn="just"/>
            <a:r>
              <a:rPr lang="en-GB" sz="1600">
                <a:effectLst/>
                <a:latin typeface="Arial" panose="020B0604020202020204" pitchFamily="34" charset="0"/>
                <a:ea typeface="Calibri" panose="020F0502020204030204" pitchFamily="34" charset="0"/>
                <a:cs typeface="Arial" panose="020B0604020202020204" pitchFamily="34" charset="0"/>
              </a:rPr>
              <a:t> </a:t>
            </a:r>
          </a:p>
          <a:p>
            <a:pPr algn="just"/>
            <a:r>
              <a:rPr lang="en-GB" sz="1600" b="1">
                <a:effectLst/>
                <a:latin typeface="Arial" panose="020B0604020202020204" pitchFamily="34" charset="0"/>
                <a:ea typeface="Calibri" panose="020F0502020204030204" pitchFamily="34" charset="0"/>
                <a:cs typeface="Arial" panose="020B0604020202020204" pitchFamily="34" charset="0"/>
                <a:hlinkClick r:id="rId2" action="ppaction://hlinksldjump"/>
              </a:rPr>
              <a:t>Governance </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a:effectLst/>
                <a:latin typeface="Arial" panose="020B0604020202020204" pitchFamily="34" charset="0"/>
                <a:ea typeface="Calibri" panose="020F0502020204030204" pitchFamily="34" charset="0"/>
                <a:cs typeface="Arial" panose="020B0604020202020204" pitchFamily="34" charset="0"/>
              </a:rPr>
              <a:t>The management framework within which project decisions are made, which can include project workstreams, steering group</a:t>
            </a:r>
            <a:r>
              <a:rPr lang="en-GB" sz="1600">
                <a:latin typeface="Arial" panose="020B0604020202020204" pitchFamily="34" charset="0"/>
                <a:ea typeface="Calibri" panose="020F0502020204030204" pitchFamily="34" charset="0"/>
                <a:cs typeface="Arial" panose="020B0604020202020204" pitchFamily="34" charset="0"/>
              </a:rPr>
              <a:t> and a </a:t>
            </a:r>
            <a:r>
              <a:rPr lang="en-GB" sz="1600">
                <a:effectLst/>
                <a:latin typeface="Arial" panose="020B0604020202020204" pitchFamily="34" charset="0"/>
                <a:ea typeface="Calibri" panose="020F0502020204030204" pitchFamily="34" charset="0"/>
                <a:cs typeface="Arial" panose="020B0604020202020204" pitchFamily="34" charset="0"/>
              </a:rPr>
              <a:t>project board.</a:t>
            </a:r>
          </a:p>
          <a:p>
            <a:pPr algn="just"/>
            <a:r>
              <a:rPr lang="en-GB" sz="1800">
                <a:effectLst/>
                <a:latin typeface="Arial" panose="020B0604020202020204" pitchFamily="34" charset="0"/>
                <a:ea typeface="Calibri" panose="020F0502020204030204" pitchFamily="34" charset="0"/>
                <a:cs typeface="Arial" panose="020B0604020202020204" pitchFamily="34" charset="0"/>
              </a:rPr>
              <a:t> </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b="1">
                <a:effectLst/>
                <a:latin typeface="Arial" panose="020B0604020202020204" pitchFamily="34" charset="0"/>
                <a:ea typeface="Calibri" panose="020F0502020204030204" pitchFamily="34" charset="0"/>
                <a:cs typeface="Arial" panose="020B0604020202020204" pitchFamily="34" charset="0"/>
              </a:rPr>
              <a:t>Highlight Report</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a:effectLst/>
                <a:latin typeface="Arial" panose="020B0604020202020204" pitchFamily="34" charset="0"/>
                <a:ea typeface="Calibri" panose="020F0502020204030204" pitchFamily="34" charset="0"/>
                <a:cs typeface="Arial" panose="020B0604020202020204" pitchFamily="34" charset="0"/>
              </a:rPr>
              <a:t>A time-driven report from the project manager to the project board reporting progress against delivery.</a:t>
            </a:r>
          </a:p>
          <a:p>
            <a:pPr algn="just"/>
            <a:endParaRPr lang="en-GB" sz="1600">
              <a:latin typeface="Arial" panose="020B0604020202020204" pitchFamily="34" charset="0"/>
              <a:ea typeface="Calibri" panose="020F0502020204030204" pitchFamily="34" charset="0"/>
              <a:cs typeface="Arial" panose="020B0604020202020204" pitchFamily="34" charset="0"/>
            </a:endParaRPr>
          </a:p>
          <a:p>
            <a:pPr algn="just"/>
            <a:r>
              <a:rPr lang="en-GB" sz="1600" b="1">
                <a:effectLst/>
                <a:latin typeface="Arial" panose="020B0604020202020204" pitchFamily="34" charset="0"/>
                <a:ea typeface="Calibri" panose="020F0502020204030204" pitchFamily="34" charset="0"/>
                <a:cs typeface="Arial" panose="020B0604020202020204" pitchFamily="34" charset="0"/>
                <a:hlinkClick r:id="rId3" action="ppaction://hlinksldjump"/>
              </a:rPr>
              <a:t>Issue</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a:effectLst/>
                <a:latin typeface="Arial" panose="020B0604020202020204" pitchFamily="34" charset="0"/>
                <a:ea typeface="Calibri" panose="020F0502020204030204" pitchFamily="34" charset="0"/>
                <a:cs typeface="Arial" panose="020B0604020202020204" pitchFamily="34" charset="0"/>
              </a:rPr>
              <a:t>A relevant event that has happened, was not planned, and requires management action.  </a:t>
            </a:r>
          </a:p>
          <a:p>
            <a:pPr algn="just"/>
            <a:endParaRPr lang="en-GB" sz="1600">
              <a:latin typeface="Arial" panose="020B0604020202020204" pitchFamily="34" charset="0"/>
              <a:ea typeface="Calibri" panose="020F0502020204030204" pitchFamily="34" charset="0"/>
              <a:cs typeface="Arial" panose="020B0604020202020204" pitchFamily="34" charset="0"/>
            </a:endParaRPr>
          </a:p>
          <a:p>
            <a:pPr algn="just"/>
            <a:r>
              <a:rPr lang="en-GB" sz="1600" b="1">
                <a:effectLst/>
                <a:latin typeface="Arial" panose="020B0604020202020204" pitchFamily="34" charset="0"/>
                <a:ea typeface="Calibri" panose="020F0502020204030204" pitchFamily="34" charset="0"/>
                <a:cs typeface="Arial" panose="020B0604020202020204" pitchFamily="34" charset="0"/>
                <a:hlinkClick r:id="rId4" action="ppaction://hlinksldjump"/>
              </a:rPr>
              <a:t>Lessons Log</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a:effectLst/>
                <a:latin typeface="Arial" panose="020B0604020202020204" pitchFamily="34" charset="0"/>
                <a:ea typeface="Calibri" panose="020F0502020204030204" pitchFamily="34" charset="0"/>
                <a:cs typeface="Arial" panose="020B0604020202020204" pitchFamily="34" charset="0"/>
              </a:rPr>
              <a:t>An informal repository for lessons that apply to this project or future projects.</a:t>
            </a:r>
          </a:p>
          <a:p>
            <a:pPr algn="just"/>
            <a:endParaRPr lang="en-GB" sz="1600">
              <a:latin typeface="Arial" panose="020B0604020202020204" pitchFamily="34" charset="0"/>
              <a:ea typeface="Calibri" panose="020F0502020204030204" pitchFamily="34" charset="0"/>
              <a:cs typeface="Arial" panose="020B0604020202020204" pitchFamily="34" charset="0"/>
            </a:endParaRPr>
          </a:p>
          <a:p>
            <a:pPr algn="just"/>
            <a:r>
              <a:rPr lang="en-GB" sz="1600" b="1">
                <a:effectLst/>
                <a:latin typeface="Arial" panose="020B0604020202020204" pitchFamily="34" charset="0"/>
                <a:ea typeface="Calibri" panose="020F0502020204030204" pitchFamily="34" charset="0"/>
                <a:cs typeface="Arial" panose="020B0604020202020204" pitchFamily="34" charset="0"/>
              </a:rPr>
              <a:t>Milestone</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a:effectLst/>
                <a:latin typeface="Arial" panose="020B0604020202020204" pitchFamily="34" charset="0"/>
                <a:ea typeface="Calibri" panose="020F0502020204030204" pitchFamily="34" charset="0"/>
                <a:cs typeface="Arial" panose="020B0604020202020204" pitchFamily="34" charset="0"/>
              </a:rPr>
              <a:t>A significant event in a plan’s schedule, such as completion of key work packages, a development step or a management stage.</a:t>
            </a:r>
          </a:p>
          <a:p>
            <a:pPr algn="just"/>
            <a:endParaRPr lang="en-GB" sz="1600">
              <a:effectLst/>
              <a:ea typeface="Calibri" panose="020F0502020204030204" pitchFamily="34" charset="0"/>
              <a:cs typeface="Times New Roman" panose="02020603050405020304" pitchFamily="18" charset="0"/>
            </a:endParaRPr>
          </a:p>
          <a:p>
            <a:pPr algn="just"/>
            <a:r>
              <a:rPr lang="en-GB" sz="160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63702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76BA95-9CEA-680B-AAD7-1DCB9C0FF520}"/>
              </a:ext>
            </a:extLst>
          </p:cNvPr>
          <p:cNvSpPr>
            <a:spLocks noGrp="1"/>
          </p:cNvSpPr>
          <p:nvPr/>
        </p:nvSpPr>
        <p:spPr>
          <a:xfrm>
            <a:off x="254724" y="988258"/>
            <a:ext cx="10032275" cy="488225"/>
          </a:xfrm>
        </p:spPr>
        <p:txBody>
          <a:bodyPr lIns="91440" tIns="45720" rIns="91440" bIns="45720" anchor="b" anchorCtr="0">
            <a:normAutofit fontScale="90000" lnSpcReduction="10000"/>
          </a:bodyPr>
          <a:lstStyle>
            <a:lvl1pPr algn="l" rtl="0" eaLnBrk="1" fontAlgn="base" hangingPunct="1">
              <a:spcBef>
                <a:spcPct val="0"/>
              </a:spcBef>
              <a:spcAft>
                <a:spcPct val="0"/>
              </a:spcAft>
              <a:defRPr sz="2800" kern="1200">
                <a:solidFill>
                  <a:schemeClr val="bg2">
                    <a:lumMod val="25000"/>
                  </a:schemeClr>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3100" b="1">
                <a:solidFill>
                  <a:srgbClr val="B00000"/>
                </a:solidFill>
                <a:latin typeface="Arial"/>
                <a:ea typeface="ＭＳ Ｐゴシック"/>
                <a:cs typeface="Arial"/>
              </a:rPr>
              <a:t>Glossary</a:t>
            </a:r>
            <a:r>
              <a:rPr lang="en-GB" sz="2800" b="1">
                <a:solidFill>
                  <a:srgbClr val="B00000"/>
                </a:solidFill>
                <a:latin typeface="Calibri"/>
                <a:ea typeface="ＭＳ Ｐゴシック"/>
                <a:cs typeface="Calibri"/>
              </a:rPr>
              <a:t> </a:t>
            </a:r>
          </a:p>
        </p:txBody>
      </p:sp>
      <p:sp>
        <p:nvSpPr>
          <p:cNvPr id="5" name="TextBox 2">
            <a:extLst>
              <a:ext uri="{FF2B5EF4-FFF2-40B4-BE49-F238E27FC236}">
                <a16:creationId xmlns:a16="http://schemas.microsoft.com/office/drawing/2014/main" id="{880B4E85-B6FF-5942-009C-A6FA39295119}"/>
              </a:ext>
            </a:extLst>
          </p:cNvPr>
          <p:cNvSpPr txBox="1"/>
          <p:nvPr/>
        </p:nvSpPr>
        <p:spPr>
          <a:xfrm>
            <a:off x="254724" y="1476483"/>
            <a:ext cx="11682552" cy="42780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600" b="1">
                <a:effectLst/>
                <a:latin typeface="Arial" panose="020B0604020202020204" pitchFamily="34" charset="0"/>
                <a:ea typeface="Calibri" panose="020F0502020204030204" pitchFamily="34" charset="0"/>
                <a:cs typeface="Arial" panose="020B0604020202020204" pitchFamily="34" charset="0"/>
                <a:hlinkClick r:id="rId2" action="ppaction://hlinksldjump"/>
              </a:rPr>
              <a:t>Objective</a:t>
            </a:r>
            <a:endParaRPr lang="en-GB" sz="1600" b="1">
              <a:effectLst/>
              <a:latin typeface="Arial" panose="020B0604020202020204" pitchFamily="34" charset="0"/>
              <a:ea typeface="Calibri" panose="020F0502020204030204" pitchFamily="34" charset="0"/>
              <a:cs typeface="Arial" panose="020B0604020202020204" pitchFamily="34" charset="0"/>
            </a:endParaRPr>
          </a:p>
          <a:p>
            <a:pPr algn="just"/>
            <a:r>
              <a:rPr lang="en-GB" sz="1600" b="0" i="0">
                <a:solidFill>
                  <a:srgbClr val="202124"/>
                </a:solidFill>
                <a:effectLst/>
                <a:latin typeface="Arial" panose="020B0604020202020204" pitchFamily="34" charset="0"/>
                <a:cs typeface="Arial" panose="020B0604020202020204" pitchFamily="34" charset="0"/>
              </a:rPr>
              <a:t>Objectives define the desired benefits, outcomes or performance improvements that you expect from the project. Objectives are likely to start with the word 'to', and contain words like 'increase', 'improve', 'reduce'.</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a:effectLst/>
                <a:latin typeface="Arial" panose="020B0604020202020204" pitchFamily="34" charset="0"/>
                <a:ea typeface="Calibri" panose="020F0502020204030204" pitchFamily="34" charset="0"/>
                <a:cs typeface="Arial" panose="020B0604020202020204" pitchFamily="34" charset="0"/>
              </a:rPr>
              <a:t> </a:t>
            </a:r>
          </a:p>
          <a:p>
            <a:pPr algn="just"/>
            <a:r>
              <a:rPr lang="en-GB" sz="1600" b="1">
                <a:effectLst/>
                <a:latin typeface="Arial" panose="020B0604020202020204" pitchFamily="34" charset="0"/>
                <a:ea typeface="Calibri" panose="020F0502020204030204" pitchFamily="34" charset="0"/>
                <a:cs typeface="Arial" panose="020B0604020202020204" pitchFamily="34" charset="0"/>
                <a:hlinkClick r:id="rId2" action="ppaction://hlinksldjump"/>
              </a:rPr>
              <a:t>Outcome</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a:effectLst/>
                <a:latin typeface="Arial" panose="020B0604020202020204" pitchFamily="34" charset="0"/>
                <a:ea typeface="Calibri" panose="020F0502020204030204" pitchFamily="34" charset="0"/>
                <a:cs typeface="Arial" panose="020B0604020202020204" pitchFamily="34" charset="0"/>
              </a:rPr>
              <a:t>“What difference does the project make?” The changes that occur as a result of the project.  </a:t>
            </a:r>
          </a:p>
          <a:p>
            <a:pPr algn="just"/>
            <a:r>
              <a:rPr lang="en-GB" sz="1600">
                <a:effectLst/>
                <a:latin typeface="Arial" panose="020B0604020202020204" pitchFamily="34" charset="0"/>
                <a:ea typeface="Calibri" panose="020F0502020204030204" pitchFamily="34" charset="0"/>
                <a:cs typeface="Arial" panose="020B0604020202020204" pitchFamily="34" charset="0"/>
              </a:rPr>
              <a:t> </a:t>
            </a:r>
          </a:p>
          <a:p>
            <a:pPr algn="just"/>
            <a:r>
              <a:rPr lang="en-GB" sz="1600" b="1">
                <a:effectLst/>
                <a:latin typeface="Arial" panose="020B0604020202020204" pitchFamily="34" charset="0"/>
                <a:ea typeface="Calibri" panose="020F0502020204030204" pitchFamily="34" charset="0"/>
                <a:cs typeface="Arial" panose="020B0604020202020204" pitchFamily="34" charset="0"/>
              </a:rPr>
              <a:t>Output</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a:effectLst/>
                <a:latin typeface="Arial" panose="020B0604020202020204" pitchFamily="34" charset="0"/>
                <a:ea typeface="Calibri" panose="020F0502020204030204" pitchFamily="34" charset="0"/>
                <a:cs typeface="Arial" panose="020B0604020202020204" pitchFamily="34" charset="0"/>
              </a:rPr>
              <a:t>“What do you get out of the project?” Tangible items produced as a result of the project.</a:t>
            </a:r>
            <a:endParaRPr lang="en-GB" sz="1800">
              <a:effectLst/>
              <a:latin typeface="Arial" panose="020B0604020202020204" pitchFamily="34" charset="0"/>
              <a:ea typeface="Calibri" panose="020F0502020204030204" pitchFamily="34" charset="0"/>
              <a:cs typeface="Arial" panose="020B0604020202020204" pitchFamily="34" charset="0"/>
            </a:endParaRPr>
          </a:p>
          <a:p>
            <a:pPr algn="just"/>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b="1">
                <a:effectLst/>
                <a:latin typeface="Arial" panose="020B0604020202020204" pitchFamily="34" charset="0"/>
                <a:ea typeface="Calibri" panose="020F0502020204030204" pitchFamily="34" charset="0"/>
                <a:cs typeface="Arial" panose="020B0604020202020204" pitchFamily="34" charset="0"/>
              </a:rPr>
              <a:t>Project Lifecycle</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a:effectLst/>
                <a:latin typeface="Arial" panose="020B0604020202020204" pitchFamily="34" charset="0"/>
                <a:ea typeface="Calibri" panose="020F0502020204030204" pitchFamily="34" charset="0"/>
                <a:cs typeface="Arial" panose="020B0604020202020204" pitchFamily="34" charset="0"/>
              </a:rPr>
              <a:t>The sequence of stages </a:t>
            </a:r>
            <a:r>
              <a:rPr lang="en-GB" sz="1600">
                <a:latin typeface="Arial" panose="020B0604020202020204" pitchFamily="34" charset="0"/>
                <a:ea typeface="Calibri" panose="020F0502020204030204" pitchFamily="34" charset="0"/>
                <a:cs typeface="Arial" panose="020B0604020202020204" pitchFamily="34" charset="0"/>
              </a:rPr>
              <a:t>through which a project progresses. It includes initiation, planning, delivery, evaluation and closure.</a:t>
            </a:r>
          </a:p>
          <a:p>
            <a:pPr algn="just"/>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b="1">
                <a:effectLst/>
                <a:latin typeface="Arial" panose="020B0604020202020204" pitchFamily="34" charset="0"/>
                <a:ea typeface="Calibri" panose="020F0502020204030204" pitchFamily="34" charset="0"/>
                <a:cs typeface="Arial" panose="020B0604020202020204" pitchFamily="34" charset="0"/>
                <a:hlinkClick r:id="rId3" action="ppaction://hlinksldjump"/>
              </a:rPr>
              <a:t>Project Plan</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a:effectLst/>
                <a:latin typeface="Arial" panose="020B0604020202020204" pitchFamily="34" charset="0"/>
                <a:ea typeface="Calibri" panose="020F0502020204030204" pitchFamily="34" charset="0"/>
                <a:cs typeface="Arial" panose="020B0604020202020204" pitchFamily="34" charset="0"/>
              </a:rPr>
              <a:t>A formal, approved document used to guide both project delivery and project control. It articulates </a:t>
            </a:r>
            <a:r>
              <a:rPr lang="en-GB" sz="1600" b="0" i="0">
                <a:effectLst/>
                <a:latin typeface="Arial" panose="020B0604020202020204" pitchFamily="34" charset="0"/>
                <a:cs typeface="Arial" panose="020B0604020202020204" pitchFamily="34" charset="0"/>
              </a:rPr>
              <a:t>how and when a project's objectives are to be achieved, by showing the major products, milestones, activities, and resources required on the project.</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endParaRPr lang="en-GB" sz="16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5436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82BD21DD-C7E4-5754-CD0B-5BAE3435BB50}"/>
              </a:ext>
            </a:extLst>
          </p:cNvPr>
          <p:cNvSpPr>
            <a:spLocks noGrp="1"/>
          </p:cNvSpPr>
          <p:nvPr/>
        </p:nvSpPr>
        <p:spPr>
          <a:xfrm>
            <a:off x="5251728" y="369546"/>
            <a:ext cx="1949619" cy="600983"/>
          </a:xfrm>
        </p:spPr>
        <p:txBody>
          <a:bodyPr anchor="b" anchorCtr="0">
            <a:noAutofit/>
          </a:bodyPr>
          <a:lstStyle>
            <a:lvl1pPr algn="l" rtl="0" eaLnBrk="1" fontAlgn="base" hangingPunct="1">
              <a:spcBef>
                <a:spcPct val="0"/>
              </a:spcBef>
              <a:spcAft>
                <a:spcPct val="0"/>
              </a:spcAft>
              <a:defRPr sz="2800" kern="1200">
                <a:solidFill>
                  <a:schemeClr val="bg2">
                    <a:lumMod val="25000"/>
                  </a:schemeClr>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2800" b="1">
                <a:latin typeface="Arial" panose="020B0604020202020204" pitchFamily="34" charset="0"/>
                <a:cs typeface="Arial" panose="020B0604020202020204" pitchFamily="34" charset="0"/>
              </a:rPr>
              <a:t>Contents</a:t>
            </a:r>
            <a:endParaRPr lang="en-US">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C9DB7D-9FAB-5B64-CE9A-8260D082384B}"/>
              </a:ext>
            </a:extLst>
          </p:cNvPr>
          <p:cNvSpPr/>
          <p:nvPr/>
        </p:nvSpPr>
        <p:spPr>
          <a:xfrm>
            <a:off x="1714946" y="1076652"/>
            <a:ext cx="3842426" cy="970529"/>
          </a:xfrm>
          <a:prstGeom prst="roundRect">
            <a:avLst/>
          </a:prstGeom>
          <a:solidFill>
            <a:srgbClr val="FF9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latin typeface="Arial" panose="020B0604020202020204" pitchFamily="34" charset="0"/>
                <a:cs typeface="Arial" panose="020B0604020202020204" pitchFamily="34" charset="0"/>
              </a:rPr>
              <a:t>Introduction to </a:t>
            </a:r>
          </a:p>
          <a:p>
            <a:pPr algn="ctr"/>
            <a:r>
              <a:rPr lang="en-GB">
                <a:latin typeface="Arial" panose="020B0604020202020204" pitchFamily="34" charset="0"/>
                <a:cs typeface="Arial" panose="020B0604020202020204" pitchFamily="34" charset="0"/>
              </a:rPr>
              <a:t>Project Management</a:t>
            </a:r>
          </a:p>
        </p:txBody>
      </p:sp>
      <p:sp>
        <p:nvSpPr>
          <p:cNvPr id="6" name="Rectangle: Rounded Corners 5">
            <a:extLst>
              <a:ext uri="{FF2B5EF4-FFF2-40B4-BE49-F238E27FC236}">
                <a16:creationId xmlns:a16="http://schemas.microsoft.com/office/drawing/2014/main" id="{5750352D-7542-B33C-190F-F12F5936A3FA}"/>
              </a:ext>
            </a:extLst>
          </p:cNvPr>
          <p:cNvSpPr/>
          <p:nvPr/>
        </p:nvSpPr>
        <p:spPr>
          <a:xfrm>
            <a:off x="6814037" y="1076652"/>
            <a:ext cx="3842426" cy="97052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latin typeface="Arial" panose="020B0604020202020204" pitchFamily="34" charset="0"/>
                <a:cs typeface="Arial" panose="020B0604020202020204" pitchFamily="34" charset="0"/>
              </a:rPr>
              <a:t>Templates and Guidance</a:t>
            </a:r>
          </a:p>
        </p:txBody>
      </p:sp>
      <p:sp>
        <p:nvSpPr>
          <p:cNvPr id="7" name="Rectangle 6">
            <a:extLst>
              <a:ext uri="{FF2B5EF4-FFF2-40B4-BE49-F238E27FC236}">
                <a16:creationId xmlns:a16="http://schemas.microsoft.com/office/drawing/2014/main" id="{DE0393B0-C75B-C0E1-AB3B-A3571E647BC6}"/>
              </a:ext>
            </a:extLst>
          </p:cNvPr>
          <p:cNvSpPr/>
          <p:nvPr/>
        </p:nvSpPr>
        <p:spPr>
          <a:xfrm>
            <a:off x="1714946" y="2353510"/>
            <a:ext cx="3842426" cy="3160186"/>
          </a:xfrm>
          <a:prstGeom prst="rect">
            <a:avLst/>
          </a:prstGeom>
          <a:solidFill>
            <a:schemeClr val="bg1"/>
          </a:solidFill>
          <a:ln>
            <a:solidFill>
              <a:srgbClr val="FF9B4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a:solidFill>
                  <a:srgbClr val="FF9B45"/>
                </a:solidFill>
                <a:latin typeface="Arial" panose="020B0604020202020204" pitchFamily="34" charset="0"/>
                <a:cs typeface="Arial" panose="020B0604020202020204" pitchFamily="34" charset="0"/>
              </a:rPr>
              <a:t>Introduction and Context</a:t>
            </a:r>
            <a:r>
              <a:rPr lang="en-US">
                <a:solidFill>
                  <a:srgbClr val="FF9B45"/>
                </a:solidFill>
                <a:latin typeface="Arial" panose="020B0604020202020204" pitchFamily="34" charset="0"/>
                <a:cs typeface="Arial" panose="020B0604020202020204" pitchFamily="34" charset="0"/>
              </a:rPr>
              <a:t> </a:t>
            </a:r>
            <a:r>
              <a:rPr lang="en-GB">
                <a:solidFill>
                  <a:srgbClr val="FF9B45"/>
                </a:solidFill>
                <a:latin typeface="Arial" panose="020B0604020202020204" pitchFamily="34" charset="0"/>
                <a:cs typeface="Arial" panose="020B0604020202020204" pitchFamily="34" charset="0"/>
              </a:rPr>
              <a:t>   </a:t>
            </a:r>
            <a:r>
              <a:rPr lang="en-GB">
                <a:solidFill>
                  <a:srgbClr val="FF9B45"/>
                </a:solidFill>
                <a:latin typeface="Arial" panose="020B0604020202020204" pitchFamily="34" charset="0"/>
                <a:cs typeface="Arial" panose="020B0604020202020204" pitchFamily="34" charset="0"/>
                <a:hlinkClick r:id="" action="ppaction://noaction"/>
              </a:rPr>
              <a:t>3</a:t>
            </a:r>
            <a:endParaRPr lang="en-GB">
              <a:solidFill>
                <a:srgbClr val="FF9B45"/>
              </a:solidFill>
              <a:latin typeface="Arial" panose="020B0604020202020204" pitchFamily="34" charset="0"/>
              <a:cs typeface="Arial" panose="020B0604020202020204" pitchFamily="34" charset="0"/>
            </a:endParaRPr>
          </a:p>
          <a:p>
            <a:endParaRPr lang="en-GB">
              <a:solidFill>
                <a:srgbClr val="FF9B45"/>
              </a:solidFill>
              <a:latin typeface="Arial" panose="020B0604020202020204" pitchFamily="34" charset="0"/>
              <a:cs typeface="Arial" panose="020B0604020202020204" pitchFamily="34" charset="0"/>
            </a:endParaRPr>
          </a:p>
          <a:p>
            <a:r>
              <a:rPr lang="en-GB">
                <a:solidFill>
                  <a:srgbClr val="FF9B45"/>
                </a:solidFill>
                <a:latin typeface="Arial" panose="020B0604020202020204" pitchFamily="34" charset="0"/>
                <a:cs typeface="Arial" panose="020B0604020202020204" pitchFamily="34" charset="0"/>
              </a:rPr>
              <a:t>Project Lifecycle            </a:t>
            </a:r>
            <a:r>
              <a:rPr lang="en-GB">
                <a:solidFill>
                  <a:srgbClr val="FF9B45"/>
                </a:solidFill>
                <a:latin typeface="Arial" panose="020B0604020202020204" pitchFamily="34" charset="0"/>
                <a:cs typeface="Arial" panose="020B0604020202020204" pitchFamily="34" charset="0"/>
                <a:hlinkClick r:id="" action="ppaction://noaction"/>
              </a:rPr>
              <a:t>6</a:t>
            </a:r>
            <a:endParaRPr lang="en-GB">
              <a:solidFill>
                <a:srgbClr val="FF9B45"/>
              </a:solidFill>
              <a:latin typeface="Arial" panose="020B0604020202020204" pitchFamily="34" charset="0"/>
              <a:cs typeface="Arial" panose="020B0604020202020204" pitchFamily="34" charset="0"/>
            </a:endParaRPr>
          </a:p>
          <a:p>
            <a:endParaRPr lang="en-GB">
              <a:solidFill>
                <a:srgbClr val="FF9B45"/>
              </a:solidFill>
              <a:latin typeface="Arial" panose="020B0604020202020204" pitchFamily="34" charset="0"/>
              <a:cs typeface="Arial" panose="020B0604020202020204" pitchFamily="34" charset="0"/>
            </a:endParaRPr>
          </a:p>
          <a:p>
            <a:r>
              <a:rPr lang="en-GB">
                <a:solidFill>
                  <a:srgbClr val="FF9B45"/>
                </a:solidFill>
                <a:latin typeface="Arial" panose="020B0604020202020204" pitchFamily="34" charset="0"/>
                <a:cs typeface="Arial" panose="020B0604020202020204" pitchFamily="34" charset="0"/>
              </a:rPr>
              <a:t>Project Management Principles    </a:t>
            </a:r>
            <a:r>
              <a:rPr lang="en-GB">
                <a:solidFill>
                  <a:srgbClr val="FF9B45"/>
                </a:solidFill>
                <a:latin typeface="Arial" panose="020B0604020202020204" pitchFamily="34" charset="0"/>
                <a:cs typeface="Arial" panose="020B0604020202020204" pitchFamily="34" charset="0"/>
                <a:hlinkClick r:id="" action="ppaction://noaction"/>
              </a:rPr>
              <a:t>7</a:t>
            </a:r>
            <a:endParaRPr lang="en-GB">
              <a:solidFill>
                <a:srgbClr val="FF9B45"/>
              </a:solidFill>
              <a:latin typeface="Arial" panose="020B0604020202020204" pitchFamily="34" charset="0"/>
              <a:cs typeface="Arial" panose="020B0604020202020204" pitchFamily="34" charset="0"/>
            </a:endParaRPr>
          </a:p>
          <a:p>
            <a:endParaRPr lang="en-GB">
              <a:solidFill>
                <a:srgbClr val="FF9B45"/>
              </a:solidFill>
              <a:latin typeface="Arial" panose="020B0604020202020204" pitchFamily="34" charset="0"/>
              <a:cs typeface="Arial" panose="020B0604020202020204" pitchFamily="34" charset="0"/>
            </a:endParaRPr>
          </a:p>
          <a:p>
            <a:r>
              <a:rPr lang="en-GB">
                <a:solidFill>
                  <a:srgbClr val="FF9B45"/>
                </a:solidFill>
                <a:latin typeface="Arial" panose="020B0604020202020204" pitchFamily="34" charset="0"/>
                <a:cs typeface="Arial" panose="020B0604020202020204" pitchFamily="34" charset="0"/>
              </a:rPr>
              <a:t>Roles and Responsibilities         </a:t>
            </a:r>
            <a:r>
              <a:rPr lang="en-GB">
                <a:solidFill>
                  <a:srgbClr val="FF9B45"/>
                </a:solidFill>
                <a:latin typeface="Arial" panose="020B0604020202020204" pitchFamily="34" charset="0"/>
                <a:cs typeface="Arial" panose="020B0604020202020204" pitchFamily="34" charset="0"/>
                <a:hlinkClick r:id="" action="ppaction://noaction"/>
              </a:rPr>
              <a:t>9</a:t>
            </a:r>
            <a:endParaRPr lang="en-GB">
              <a:solidFill>
                <a:srgbClr val="FF9B45"/>
              </a:solidFill>
              <a:latin typeface="Arial" panose="020B0604020202020204" pitchFamily="34" charset="0"/>
              <a:cs typeface="Arial" panose="020B0604020202020204" pitchFamily="34" charset="0"/>
            </a:endParaRPr>
          </a:p>
          <a:p>
            <a:endParaRPr lang="en-GB">
              <a:solidFill>
                <a:srgbClr val="FF9B45"/>
              </a:solidFill>
              <a:latin typeface="Arial" panose="020B0604020202020204" pitchFamily="34" charset="0"/>
              <a:cs typeface="Arial" panose="020B0604020202020204" pitchFamily="34" charset="0"/>
            </a:endParaRPr>
          </a:p>
          <a:p>
            <a:endParaRPr lang="en-GB">
              <a:solidFill>
                <a:srgbClr val="FF9B45"/>
              </a:solidFill>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ECFDF8E-5E30-58A2-E1F2-9EE43F0AFE7D}"/>
              </a:ext>
            </a:extLst>
          </p:cNvPr>
          <p:cNvSpPr/>
          <p:nvPr/>
        </p:nvSpPr>
        <p:spPr>
          <a:xfrm>
            <a:off x="6814037" y="2353510"/>
            <a:ext cx="3842426" cy="316018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a:solidFill>
                  <a:srgbClr val="0070C0"/>
                </a:solidFill>
                <a:latin typeface="Arial" panose="020B0604020202020204" pitchFamily="34" charset="0"/>
                <a:cs typeface="Arial" panose="020B0604020202020204" pitchFamily="34" charset="0"/>
              </a:rPr>
              <a:t>Stage 1:</a:t>
            </a:r>
            <a:r>
              <a:rPr lang="en-GB">
                <a:solidFill>
                  <a:srgbClr val="3399FF"/>
                </a:solidFill>
                <a:latin typeface="Arial" panose="020B0604020202020204" pitchFamily="34" charset="0"/>
                <a:cs typeface="Arial" panose="020B0604020202020204" pitchFamily="34" charset="0"/>
              </a:rPr>
              <a:t> </a:t>
            </a:r>
            <a:r>
              <a:rPr lang="en-GB">
                <a:solidFill>
                  <a:srgbClr val="0070C0"/>
                </a:solidFill>
                <a:latin typeface="Arial" panose="020B0604020202020204" pitchFamily="34" charset="0"/>
                <a:cs typeface="Arial" panose="020B0604020202020204" pitchFamily="34" charset="0"/>
              </a:rPr>
              <a:t>Concept</a:t>
            </a:r>
            <a:r>
              <a:rPr lang="en-US">
                <a:solidFill>
                  <a:srgbClr val="0070C0"/>
                </a:solidFill>
                <a:latin typeface="Arial" panose="020B0604020202020204" pitchFamily="34" charset="0"/>
                <a:cs typeface="Arial" panose="020B0604020202020204" pitchFamily="34" charset="0"/>
              </a:rPr>
              <a:t>         </a:t>
            </a:r>
            <a:r>
              <a:rPr lang="en-US">
                <a:solidFill>
                  <a:srgbClr val="0070C0"/>
                </a:solidFill>
                <a:latin typeface="Arial" panose="020B0604020202020204" pitchFamily="34" charset="0"/>
                <a:cs typeface="Arial" panose="020B0604020202020204" pitchFamily="34" charset="0"/>
                <a:hlinkClick r:id="" action="ppaction://noaction"/>
              </a:rPr>
              <a:t>11</a:t>
            </a:r>
            <a:endParaRPr lang="en-US">
              <a:solidFill>
                <a:srgbClr val="0070C0"/>
              </a:solidFill>
              <a:latin typeface="Arial" panose="020B0604020202020204" pitchFamily="34" charset="0"/>
              <a:cs typeface="Arial" panose="020B0604020202020204" pitchFamily="34" charset="0"/>
            </a:endParaRPr>
          </a:p>
          <a:p>
            <a:endParaRPr lang="en-GB">
              <a:solidFill>
                <a:srgbClr val="0070C0"/>
              </a:solidFill>
              <a:latin typeface="Arial" panose="020B0604020202020204" pitchFamily="34" charset="0"/>
              <a:cs typeface="Arial" panose="020B0604020202020204" pitchFamily="34" charset="0"/>
            </a:endParaRPr>
          </a:p>
          <a:p>
            <a:r>
              <a:rPr lang="en-GB">
                <a:solidFill>
                  <a:srgbClr val="0070C0"/>
                </a:solidFill>
                <a:latin typeface="Arial" panose="020B0604020202020204" pitchFamily="34" charset="0"/>
                <a:cs typeface="Arial" panose="020B0604020202020204" pitchFamily="34" charset="0"/>
              </a:rPr>
              <a:t>Stage 2: Initiation &amp; Planning      </a:t>
            </a:r>
            <a:r>
              <a:rPr lang="en-GB">
                <a:solidFill>
                  <a:srgbClr val="0070C0"/>
                </a:solidFill>
                <a:latin typeface="Arial" panose="020B0604020202020204" pitchFamily="34" charset="0"/>
                <a:cs typeface="Arial" panose="020B0604020202020204" pitchFamily="34" charset="0"/>
                <a:hlinkClick r:id="" action="ppaction://noaction"/>
              </a:rPr>
              <a:t>12</a:t>
            </a:r>
            <a:endParaRPr lang="en-GB">
              <a:solidFill>
                <a:srgbClr val="0070C0"/>
              </a:solidFill>
              <a:latin typeface="Arial" panose="020B0604020202020204" pitchFamily="34" charset="0"/>
              <a:cs typeface="Arial" panose="020B0604020202020204" pitchFamily="34" charset="0"/>
            </a:endParaRPr>
          </a:p>
          <a:p>
            <a:endParaRPr lang="en-GB">
              <a:solidFill>
                <a:srgbClr val="0070C0"/>
              </a:solidFill>
              <a:latin typeface="Arial" panose="020B0604020202020204" pitchFamily="34" charset="0"/>
              <a:cs typeface="Arial" panose="020B0604020202020204" pitchFamily="34" charset="0"/>
            </a:endParaRPr>
          </a:p>
          <a:p>
            <a:r>
              <a:rPr lang="en-GB">
                <a:solidFill>
                  <a:srgbClr val="0070C0"/>
                </a:solidFill>
                <a:latin typeface="Arial" panose="020B0604020202020204" pitchFamily="34" charset="0"/>
                <a:cs typeface="Arial" panose="020B0604020202020204" pitchFamily="34" charset="0"/>
              </a:rPr>
              <a:t>Stage 3: Delivery         </a:t>
            </a:r>
            <a:r>
              <a:rPr lang="en-GB">
                <a:solidFill>
                  <a:srgbClr val="0070C0"/>
                </a:solidFill>
                <a:latin typeface="Arial" panose="020B0604020202020204" pitchFamily="34" charset="0"/>
                <a:cs typeface="Arial" panose="020B0604020202020204" pitchFamily="34" charset="0"/>
                <a:hlinkClick r:id="" action="ppaction://noaction"/>
              </a:rPr>
              <a:t>13</a:t>
            </a:r>
            <a:endParaRPr lang="en-GB">
              <a:solidFill>
                <a:srgbClr val="0070C0"/>
              </a:solidFill>
              <a:latin typeface="Arial" panose="020B0604020202020204" pitchFamily="34" charset="0"/>
              <a:cs typeface="Arial" panose="020B0604020202020204" pitchFamily="34" charset="0"/>
            </a:endParaRPr>
          </a:p>
          <a:p>
            <a:endParaRPr lang="en-GB">
              <a:solidFill>
                <a:srgbClr val="0070C0"/>
              </a:solidFill>
              <a:latin typeface="Arial" panose="020B0604020202020204" pitchFamily="34" charset="0"/>
              <a:cs typeface="Arial" panose="020B0604020202020204" pitchFamily="34" charset="0"/>
            </a:endParaRPr>
          </a:p>
          <a:p>
            <a:r>
              <a:rPr lang="en-GB">
                <a:solidFill>
                  <a:srgbClr val="0070C0"/>
                </a:solidFill>
                <a:latin typeface="Arial" panose="020B0604020202020204" pitchFamily="34" charset="0"/>
                <a:cs typeface="Arial" panose="020B0604020202020204" pitchFamily="34" charset="0"/>
              </a:rPr>
              <a:t>Stage 4: Evaluation &amp; Closure    </a:t>
            </a:r>
            <a:r>
              <a:rPr lang="en-GB">
                <a:solidFill>
                  <a:srgbClr val="0070C0"/>
                </a:solidFill>
                <a:latin typeface="Arial" panose="020B0604020202020204" pitchFamily="34" charset="0"/>
                <a:cs typeface="Arial" panose="020B0604020202020204" pitchFamily="34" charset="0"/>
                <a:hlinkClick r:id="" action="ppaction://noaction"/>
              </a:rPr>
              <a:t>14</a:t>
            </a:r>
            <a:endParaRPr lang="en-GB">
              <a:solidFill>
                <a:srgbClr val="0070C0"/>
              </a:solidFill>
              <a:latin typeface="Arial" panose="020B0604020202020204" pitchFamily="34" charset="0"/>
              <a:cs typeface="Arial" panose="020B0604020202020204" pitchFamily="34" charset="0"/>
            </a:endParaRPr>
          </a:p>
          <a:p>
            <a:endParaRPr lang="en-GB">
              <a:solidFill>
                <a:srgbClr val="0070C0"/>
              </a:solidFill>
              <a:latin typeface="Arial" panose="020B0604020202020204" pitchFamily="34" charset="0"/>
              <a:cs typeface="Arial" panose="020B0604020202020204" pitchFamily="34" charset="0"/>
            </a:endParaRPr>
          </a:p>
          <a:p>
            <a:r>
              <a:rPr lang="en-GB">
                <a:solidFill>
                  <a:srgbClr val="0070C0"/>
                </a:solidFill>
                <a:latin typeface="Arial" panose="020B0604020202020204" pitchFamily="34" charset="0"/>
                <a:cs typeface="Arial" panose="020B0604020202020204" pitchFamily="34" charset="0"/>
              </a:rPr>
              <a:t>Glossary              </a:t>
            </a:r>
            <a:r>
              <a:rPr lang="en-GB">
                <a:solidFill>
                  <a:srgbClr val="0070C0"/>
                </a:solidFill>
                <a:latin typeface="Arial" panose="020B0604020202020204" pitchFamily="34" charset="0"/>
                <a:cs typeface="Arial" panose="020B0604020202020204" pitchFamily="34" charset="0"/>
                <a:hlinkClick r:id="" action="ppaction://noaction"/>
              </a:rPr>
              <a:t>15</a:t>
            </a:r>
            <a:endParaRPr lang="en-GB">
              <a:solidFill>
                <a:srgbClr val="0070C0"/>
              </a:solidFill>
              <a:latin typeface="Arial" panose="020B0604020202020204" pitchFamily="34" charset="0"/>
              <a:cs typeface="Arial" panose="020B0604020202020204" pitchFamily="34" charset="0"/>
            </a:endParaRPr>
          </a:p>
          <a:p>
            <a:pPr algn="ctr"/>
            <a:endParaRPr lang="en-GB">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5418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4CBB2E-18C3-C559-33DE-E3CAB2FEEEE9}"/>
              </a:ext>
            </a:extLst>
          </p:cNvPr>
          <p:cNvSpPr>
            <a:spLocks noGrp="1"/>
          </p:cNvSpPr>
          <p:nvPr/>
        </p:nvSpPr>
        <p:spPr>
          <a:xfrm>
            <a:off x="277283" y="968131"/>
            <a:ext cx="11609918" cy="488225"/>
          </a:xfrm>
        </p:spPr>
        <p:txBody>
          <a:bodyPr lIns="91440" tIns="45720" rIns="91440" bIns="45720" anchor="b" anchorCtr="0">
            <a:normAutofit fontScale="90000" lnSpcReduction="10000"/>
          </a:bodyPr>
          <a:lstStyle>
            <a:lvl1pPr algn="l" rtl="0" eaLnBrk="1" fontAlgn="base" hangingPunct="1">
              <a:spcBef>
                <a:spcPct val="0"/>
              </a:spcBef>
              <a:spcAft>
                <a:spcPct val="0"/>
              </a:spcAft>
              <a:defRPr sz="2800" kern="1200">
                <a:solidFill>
                  <a:schemeClr val="bg2">
                    <a:lumMod val="25000"/>
                  </a:schemeClr>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3100" b="1">
                <a:solidFill>
                  <a:srgbClr val="B00000"/>
                </a:solidFill>
                <a:latin typeface="Arial"/>
                <a:ea typeface="ＭＳ Ｐゴシック"/>
                <a:cs typeface="Arial"/>
              </a:rPr>
              <a:t>Glossary</a:t>
            </a:r>
            <a:r>
              <a:rPr lang="en-GB" sz="2800" b="1">
                <a:solidFill>
                  <a:srgbClr val="B00000"/>
                </a:solidFill>
                <a:latin typeface="Calibri"/>
                <a:ea typeface="ＭＳ Ｐゴシック"/>
                <a:cs typeface="Calibri"/>
              </a:rPr>
              <a:t> </a:t>
            </a:r>
          </a:p>
        </p:txBody>
      </p:sp>
      <p:sp>
        <p:nvSpPr>
          <p:cNvPr id="5" name="TextBox 2">
            <a:extLst>
              <a:ext uri="{FF2B5EF4-FFF2-40B4-BE49-F238E27FC236}">
                <a16:creationId xmlns:a16="http://schemas.microsoft.com/office/drawing/2014/main" id="{7DC72F96-59D5-0190-BCC8-62F4699F6A38}"/>
              </a:ext>
            </a:extLst>
          </p:cNvPr>
          <p:cNvSpPr txBox="1"/>
          <p:nvPr/>
        </p:nvSpPr>
        <p:spPr>
          <a:xfrm>
            <a:off x="277283" y="1455911"/>
            <a:ext cx="11609918" cy="403187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600" b="1">
                <a:effectLst/>
                <a:latin typeface="Arial" panose="020B0604020202020204" pitchFamily="34" charset="0"/>
                <a:ea typeface="Calibri" panose="020F0502020204030204" pitchFamily="34" charset="0"/>
                <a:cs typeface="Arial" panose="020B0604020202020204" pitchFamily="34" charset="0"/>
                <a:hlinkClick r:id="rId2" action="ppaction://hlinksldjump"/>
              </a:rPr>
              <a:t>Risk</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a:effectLst/>
                <a:latin typeface="Arial" panose="020B0604020202020204" pitchFamily="34" charset="0"/>
                <a:ea typeface="Calibri" panose="020F0502020204030204" pitchFamily="34" charset="0"/>
                <a:cs typeface="Arial" panose="020B0604020202020204" pitchFamily="34" charset="0"/>
              </a:rPr>
              <a:t>An uncertain event or set of events that, should it occur, will have an effect on the achievement of objectives. A risk is assessed by a combination of the probability of a perceived threat occurring, and the magnitude of its impact on objectives.</a:t>
            </a:r>
          </a:p>
          <a:p>
            <a:pPr algn="just"/>
            <a:endParaRPr lang="en-GB" sz="1600">
              <a:latin typeface="Arial" panose="020B0604020202020204" pitchFamily="34" charset="0"/>
              <a:ea typeface="Calibri" panose="020F0502020204030204" pitchFamily="34" charset="0"/>
              <a:cs typeface="Arial" panose="020B0604020202020204" pitchFamily="34" charset="0"/>
            </a:endParaRPr>
          </a:p>
          <a:p>
            <a:pPr algn="just"/>
            <a:r>
              <a:rPr lang="en-GB" sz="1600" b="1">
                <a:effectLst/>
                <a:latin typeface="Arial" panose="020B0604020202020204" pitchFamily="34" charset="0"/>
                <a:ea typeface="Calibri" panose="020F0502020204030204" pitchFamily="34" charset="0"/>
                <a:cs typeface="Arial" panose="020B0604020202020204" pitchFamily="34" charset="0"/>
              </a:rPr>
              <a:t>Risk Owner</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a:effectLst/>
                <a:latin typeface="Arial" panose="020B0604020202020204" pitchFamily="34" charset="0"/>
                <a:ea typeface="Calibri" panose="020F0502020204030204" pitchFamily="34" charset="0"/>
                <a:cs typeface="Arial" panose="020B0604020202020204" pitchFamily="34" charset="0"/>
              </a:rPr>
              <a:t>A named individual who is responsible for the management, monitoring and control of all aspects of a particular risk assigned to them.</a:t>
            </a:r>
          </a:p>
          <a:p>
            <a:pPr algn="just"/>
            <a:r>
              <a:rPr lang="en-GB" sz="1600">
                <a:effectLst/>
                <a:latin typeface="Arial" panose="020B0604020202020204" pitchFamily="34" charset="0"/>
                <a:ea typeface="Calibri" panose="020F0502020204030204" pitchFamily="34" charset="0"/>
                <a:cs typeface="Arial" panose="020B0604020202020204" pitchFamily="34" charset="0"/>
              </a:rPr>
              <a:t> </a:t>
            </a:r>
          </a:p>
          <a:p>
            <a:pPr algn="just"/>
            <a:r>
              <a:rPr lang="en-GB" sz="1600" b="1">
                <a:effectLst/>
                <a:latin typeface="Arial" panose="020B0604020202020204" pitchFamily="34" charset="0"/>
                <a:ea typeface="Calibri" panose="020F0502020204030204" pitchFamily="34" charset="0"/>
                <a:cs typeface="Arial" panose="020B0604020202020204" pitchFamily="34" charset="0"/>
                <a:hlinkClick r:id="rId3" action="ppaction://hlinksldjump"/>
              </a:rPr>
              <a:t>Risk Register</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a:effectLst/>
                <a:latin typeface="Arial" panose="020B0604020202020204" pitchFamily="34" charset="0"/>
                <a:ea typeface="Calibri" panose="020F0502020204030204" pitchFamily="34" charset="0"/>
                <a:cs typeface="Arial" panose="020B0604020202020204" pitchFamily="34" charset="0"/>
              </a:rPr>
              <a:t>A record of identified risks and mitigating actions relating to a project.</a:t>
            </a:r>
          </a:p>
          <a:p>
            <a:pPr algn="just"/>
            <a:endParaRPr lang="en-GB" sz="1600">
              <a:latin typeface="Arial" panose="020B0604020202020204" pitchFamily="34" charset="0"/>
              <a:ea typeface="Calibri" panose="020F0502020204030204" pitchFamily="34" charset="0"/>
              <a:cs typeface="Arial" panose="020B0604020202020204" pitchFamily="34" charset="0"/>
            </a:endParaRPr>
          </a:p>
          <a:p>
            <a:pPr algn="just"/>
            <a:r>
              <a:rPr lang="en-GB" sz="1600" b="1">
                <a:effectLst/>
                <a:latin typeface="Arial" panose="020B0604020202020204" pitchFamily="34" charset="0"/>
                <a:ea typeface="Calibri" panose="020F0502020204030204" pitchFamily="34" charset="0"/>
                <a:cs typeface="Arial" panose="020B0604020202020204" pitchFamily="34" charset="0"/>
                <a:hlinkClick r:id="rId3" action="ppaction://hlinksldjump"/>
              </a:rPr>
              <a:t>Scope</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b="0" i="0">
                <a:effectLst/>
                <a:latin typeface="Arial" panose="020B0604020202020204" pitchFamily="34" charset="0"/>
                <a:cs typeface="Arial" panose="020B0604020202020204" pitchFamily="34" charset="0"/>
              </a:rPr>
              <a:t>Project scope is a detailed outline of all aspects of a project, including all related activities, resources, timelines, and deliverables, as well as the project’s boundaries. A project scope also outlines key stakeholders, processes, assumptions, and constraints, as well as what the project is about, what is included, and what isn’t.</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endParaRPr lang="en-GB" sz="16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5182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B67340BD-567A-B7E3-7136-BCC42F5C9114}"/>
              </a:ext>
            </a:extLst>
          </p:cNvPr>
          <p:cNvSpPr txBox="1"/>
          <p:nvPr/>
        </p:nvSpPr>
        <p:spPr>
          <a:xfrm>
            <a:off x="343625" y="1536174"/>
            <a:ext cx="11557223"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600" b="1">
                <a:effectLst/>
                <a:latin typeface="Arial" panose="020B0604020202020204" pitchFamily="34" charset="0"/>
                <a:ea typeface="Calibri" panose="020F0502020204030204" pitchFamily="34" charset="0"/>
                <a:cs typeface="Arial" panose="020B0604020202020204" pitchFamily="34" charset="0"/>
                <a:hlinkClick r:id="rId2" action="ppaction://hlinksldjump"/>
              </a:rPr>
              <a:t>Stakeholder</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a:effectLst/>
                <a:latin typeface="Arial" panose="020B0604020202020204" pitchFamily="34" charset="0"/>
                <a:ea typeface="Calibri" panose="020F0502020204030204" pitchFamily="34" charset="0"/>
                <a:cs typeface="Arial" panose="020B0604020202020204" pitchFamily="34" charset="0"/>
              </a:rPr>
              <a:t>Any individual, group or organisation that can affect, be affected by or perceive itself to be affected by an initiative (i.e. a programme, project, activity or risk).</a:t>
            </a:r>
          </a:p>
          <a:p>
            <a:pPr algn="just"/>
            <a:r>
              <a:rPr lang="en-GB" sz="1600">
                <a:effectLst/>
                <a:latin typeface="Arial" panose="020B0604020202020204" pitchFamily="34" charset="0"/>
                <a:ea typeface="Calibri" panose="020F0502020204030204" pitchFamily="34" charset="0"/>
                <a:cs typeface="Arial" panose="020B0604020202020204" pitchFamily="34" charset="0"/>
              </a:rPr>
              <a:t> </a:t>
            </a:r>
          </a:p>
          <a:p>
            <a:pPr algn="just"/>
            <a:r>
              <a:rPr lang="en-GB" sz="1600" b="1">
                <a:effectLst/>
                <a:latin typeface="Arial" panose="020B0604020202020204" pitchFamily="34" charset="0"/>
                <a:ea typeface="Calibri" panose="020F0502020204030204" pitchFamily="34" charset="0"/>
                <a:cs typeface="Arial" panose="020B0604020202020204" pitchFamily="34" charset="0"/>
              </a:rPr>
              <a:t>Tolerance</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a:effectLst/>
                <a:latin typeface="Arial" panose="020B0604020202020204" pitchFamily="34" charset="0"/>
                <a:ea typeface="Calibri" panose="020F0502020204030204" pitchFamily="34" charset="0"/>
                <a:cs typeface="Arial" panose="020B0604020202020204" pitchFamily="34" charset="0"/>
              </a:rPr>
              <a:t>The permissible deviation above and below a plan’s target for time and cost without escalating the deviation to the next level of management. There may also be tolerance levels for quality, scope, benefits and risk.</a:t>
            </a:r>
          </a:p>
          <a:p>
            <a:pPr algn="just"/>
            <a:r>
              <a:rPr lang="en-GB" sz="1600">
                <a:effectLst/>
                <a:latin typeface="Arial" panose="020B0604020202020204" pitchFamily="34" charset="0"/>
                <a:ea typeface="Calibri" panose="020F0502020204030204" pitchFamily="34" charset="0"/>
                <a:cs typeface="Arial" panose="020B0604020202020204" pitchFamily="34" charset="0"/>
              </a:rPr>
              <a:t> </a:t>
            </a:r>
          </a:p>
          <a:p>
            <a:pPr algn="just"/>
            <a:r>
              <a:rPr lang="en-GB" sz="1600" b="1">
                <a:effectLst/>
                <a:latin typeface="Arial" panose="020B0604020202020204" pitchFamily="34" charset="0"/>
                <a:ea typeface="Calibri" panose="020F0502020204030204" pitchFamily="34" charset="0"/>
                <a:cs typeface="Arial" panose="020B0604020202020204" pitchFamily="34" charset="0"/>
              </a:rPr>
              <a:t>Tranche</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a:effectLst/>
                <a:latin typeface="Arial" panose="020B0604020202020204" pitchFamily="34" charset="0"/>
                <a:ea typeface="Calibri" panose="020F0502020204030204" pitchFamily="34" charset="0"/>
                <a:cs typeface="Arial" panose="020B0604020202020204" pitchFamily="34" charset="0"/>
              </a:rPr>
              <a:t>A programme management term describing a group of projects structured around distinct step changes in capability and benefit delivery.</a:t>
            </a:r>
          </a:p>
          <a:p>
            <a:pPr algn="just"/>
            <a:r>
              <a:rPr lang="en-GB" sz="1600">
                <a:effectLst/>
                <a:latin typeface="Arial" panose="020B0604020202020204" pitchFamily="34" charset="0"/>
                <a:ea typeface="Calibri" panose="020F0502020204030204" pitchFamily="34" charset="0"/>
                <a:cs typeface="Arial" panose="020B0604020202020204" pitchFamily="34" charset="0"/>
              </a:rPr>
              <a:t> </a:t>
            </a:r>
          </a:p>
          <a:p>
            <a:pPr algn="just"/>
            <a:r>
              <a:rPr lang="en-GB" sz="1600" b="1">
                <a:effectLst/>
                <a:latin typeface="Arial" panose="020B0604020202020204" pitchFamily="34" charset="0"/>
                <a:ea typeface="Calibri" panose="020F0502020204030204" pitchFamily="34" charset="0"/>
                <a:cs typeface="Arial" panose="020B0604020202020204" pitchFamily="34" charset="0"/>
              </a:rPr>
              <a:t>User Acceptance</a:t>
            </a:r>
            <a:endParaRPr lang="en-GB" sz="1600">
              <a:effectLst/>
              <a:latin typeface="Arial" panose="020B0604020202020204" pitchFamily="34" charset="0"/>
              <a:ea typeface="Calibri" panose="020F0502020204030204" pitchFamily="34" charset="0"/>
              <a:cs typeface="Arial" panose="020B0604020202020204" pitchFamily="34" charset="0"/>
            </a:endParaRPr>
          </a:p>
          <a:p>
            <a:pPr algn="just"/>
            <a:r>
              <a:rPr lang="en-GB" sz="1600">
                <a:effectLst/>
                <a:latin typeface="Arial" panose="020B0604020202020204" pitchFamily="34" charset="0"/>
                <a:ea typeface="Calibri" panose="020F0502020204030204" pitchFamily="34" charset="0"/>
                <a:cs typeface="Arial" panose="020B0604020202020204" pitchFamily="34" charset="0"/>
              </a:rPr>
              <a:t>A specific type of acceptance by the person or group who will use the product after it has been handed over into the operational environment.</a:t>
            </a:r>
          </a:p>
        </p:txBody>
      </p:sp>
      <p:sp>
        <p:nvSpPr>
          <p:cNvPr id="5" name="Title 1">
            <a:extLst>
              <a:ext uri="{FF2B5EF4-FFF2-40B4-BE49-F238E27FC236}">
                <a16:creationId xmlns:a16="http://schemas.microsoft.com/office/drawing/2014/main" id="{CCE14F08-2CC8-E739-7042-CA7CAAD88995}"/>
              </a:ext>
            </a:extLst>
          </p:cNvPr>
          <p:cNvSpPr>
            <a:spLocks noGrp="1"/>
          </p:cNvSpPr>
          <p:nvPr/>
        </p:nvSpPr>
        <p:spPr>
          <a:xfrm>
            <a:off x="343625" y="951850"/>
            <a:ext cx="10823713" cy="488225"/>
          </a:xfrm>
        </p:spPr>
        <p:txBody>
          <a:bodyPr lIns="91440" tIns="45720" rIns="91440" bIns="45720" anchor="b" anchorCtr="0">
            <a:normAutofit fontScale="90000" lnSpcReduction="10000"/>
          </a:bodyPr>
          <a:lstStyle>
            <a:lvl1pPr algn="l" rtl="0" eaLnBrk="1" fontAlgn="base" hangingPunct="1">
              <a:spcBef>
                <a:spcPct val="0"/>
              </a:spcBef>
              <a:spcAft>
                <a:spcPct val="0"/>
              </a:spcAft>
              <a:defRPr sz="2800" kern="1200">
                <a:solidFill>
                  <a:schemeClr val="bg2">
                    <a:lumMod val="25000"/>
                  </a:schemeClr>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3100" b="1">
                <a:solidFill>
                  <a:srgbClr val="B00000"/>
                </a:solidFill>
                <a:latin typeface="Arial"/>
                <a:ea typeface="ＭＳ Ｐゴシック"/>
                <a:cs typeface="Arial"/>
              </a:rPr>
              <a:t>Glossary</a:t>
            </a:r>
            <a:r>
              <a:rPr lang="en-GB" sz="2800" b="1">
                <a:solidFill>
                  <a:srgbClr val="B00000"/>
                </a:solidFill>
                <a:latin typeface="Calibri"/>
                <a:ea typeface="ＭＳ Ｐゴシック"/>
                <a:cs typeface="Calibri"/>
              </a:rPr>
              <a:t> </a:t>
            </a:r>
          </a:p>
        </p:txBody>
      </p:sp>
    </p:spTree>
    <p:extLst>
      <p:ext uri="{BB962C8B-B14F-4D97-AF65-F5344CB8AC3E}">
        <p14:creationId xmlns:p14="http://schemas.microsoft.com/office/powerpoint/2010/main" val="741151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119461-B22F-EC9B-13FE-F1D00E8E8EAF}"/>
              </a:ext>
            </a:extLst>
          </p:cNvPr>
          <p:cNvSpPr txBox="1"/>
          <p:nvPr/>
        </p:nvSpPr>
        <p:spPr>
          <a:xfrm>
            <a:off x="526547" y="448052"/>
            <a:ext cx="10896143" cy="6771084"/>
          </a:xfrm>
          <a:prstGeom prst="rect">
            <a:avLst/>
          </a:prstGeom>
          <a:noFill/>
        </p:spPr>
        <p:txBody>
          <a:bodyPr wrap="square" lIns="91440" tIns="45720" rIns="91440" bIns="45720" anchor="t">
            <a:spAutoFit/>
          </a:bodyPr>
          <a:lstStyle/>
          <a:p>
            <a:r>
              <a:rPr lang="en-GB" sz="2800" b="1" dirty="0">
                <a:solidFill>
                  <a:srgbClr val="B00000"/>
                </a:solidFill>
                <a:latin typeface="Calibri"/>
                <a:ea typeface="Calibri"/>
                <a:cs typeface="Times New Roman"/>
              </a:rPr>
              <a:t>Advice and Guidance</a:t>
            </a:r>
          </a:p>
          <a:p>
            <a:endParaRPr lang="en-GB" sz="2800" b="1">
              <a:solidFill>
                <a:srgbClr val="B00000"/>
              </a:solidFill>
              <a:latin typeface="Calibri"/>
              <a:cs typeface="Times New Roman"/>
            </a:endParaRPr>
          </a:p>
          <a:p>
            <a:r>
              <a:rPr lang="en-GB" sz="2000" dirty="0">
                <a:latin typeface="Arial"/>
                <a:ea typeface="Calibri"/>
                <a:cs typeface="Times New Roman"/>
              </a:rPr>
              <a:t>You can contact a member of the PMO Team on the following email address: </a:t>
            </a:r>
          </a:p>
          <a:p>
            <a:r>
              <a:rPr lang="en-GB" sz="2000" b="1" dirty="0">
                <a:latin typeface="Arial"/>
                <a:ea typeface="Calibri"/>
                <a:cs typeface="Times New Roman"/>
                <a:hlinkClick r:id="rId2">
                  <a:extLst>
                    <a:ext uri="{A12FA001-AC4F-418D-AE19-62706E023703}">
                      <ahyp:hlinkClr xmlns:ahyp="http://schemas.microsoft.com/office/drawing/2018/hyperlinkcolor" val="tx"/>
                    </a:ext>
                  </a:extLst>
                </a:hlinkClick>
              </a:rPr>
              <a:t>CorporatePMO@sthelens.gov.uk</a:t>
            </a:r>
            <a:r>
              <a:rPr lang="en-GB" sz="2000" b="1" dirty="0">
                <a:latin typeface="Arial"/>
                <a:ea typeface="Calibri"/>
                <a:cs typeface="Times New Roman"/>
              </a:rPr>
              <a:t> </a:t>
            </a:r>
            <a:endParaRPr lang="en-GB" sz="2000" b="1">
              <a:latin typeface="Arial"/>
              <a:cs typeface="Times New Roman"/>
            </a:endParaRPr>
          </a:p>
          <a:p>
            <a:endParaRPr lang="en-GB" sz="2000" dirty="0">
              <a:solidFill>
                <a:srgbClr val="000000"/>
              </a:solidFill>
              <a:latin typeface="Arial"/>
              <a:ea typeface="Calibri" panose="020F0502020204030204" pitchFamily="34" charset="0"/>
              <a:cs typeface="Times New Roman" panose="02020603050405020304" pitchFamily="18" charset="0"/>
            </a:endParaRPr>
          </a:p>
          <a:p>
            <a:r>
              <a:rPr lang="en-GB" sz="2000" dirty="0">
                <a:latin typeface="Arial"/>
                <a:ea typeface="Calibri"/>
                <a:cs typeface="Arial"/>
              </a:rPr>
              <a:t>Team Members:</a:t>
            </a:r>
            <a:endParaRPr lang="en-GB" sz="2000">
              <a:latin typeface="Arial"/>
              <a:ea typeface="Calibri"/>
              <a:cs typeface="Arial"/>
            </a:endParaRPr>
          </a:p>
          <a:p>
            <a:endParaRPr lang="en-GB" sz="2000" dirty="0">
              <a:effectLst/>
              <a:latin typeface="Arial" panose="020B0604020202020204" pitchFamily="34" charset="0"/>
              <a:ea typeface="Calibri" panose="020F0502020204030204" pitchFamily="34" charset="0"/>
              <a:cs typeface="Arial" panose="020B0604020202020204" pitchFamily="34" charset="0"/>
            </a:endParaRPr>
          </a:p>
          <a:p>
            <a:r>
              <a:rPr lang="en-GB" sz="2000" dirty="0">
                <a:effectLst/>
                <a:latin typeface="Arial"/>
                <a:ea typeface="Calibri"/>
                <a:cs typeface="Arial"/>
              </a:rPr>
              <a:t>Davinder Gill, Corporate PMO Manager</a:t>
            </a:r>
            <a:endParaRPr lang="en-GB" sz="2000">
              <a:effectLst/>
              <a:latin typeface="Arial"/>
              <a:ea typeface="Calibri"/>
              <a:cs typeface="Arial"/>
            </a:endParaRPr>
          </a:p>
          <a:p>
            <a:r>
              <a:rPr lang="en-GB" sz="2000" dirty="0">
                <a:effectLst/>
                <a:latin typeface="Arial"/>
                <a:ea typeface="Calibri"/>
                <a:cs typeface="Arial"/>
                <a:hlinkClick r:id="rId3"/>
              </a:rPr>
              <a:t>DavinderGill@sthelens.gov.uk</a:t>
            </a:r>
            <a:endParaRPr lang="en-GB" sz="2000" dirty="0">
              <a:effectLst/>
              <a:latin typeface="Arial"/>
              <a:ea typeface="Calibri"/>
              <a:cs typeface="Arial"/>
            </a:endParaRPr>
          </a:p>
          <a:p>
            <a:endParaRPr lang="en-GB" sz="2000" dirty="0">
              <a:effectLst/>
              <a:latin typeface="Arial" panose="020B0604020202020204" pitchFamily="34" charset="0"/>
              <a:ea typeface="Calibri" panose="020F0502020204030204" pitchFamily="34" charset="0"/>
              <a:cs typeface="Arial" panose="020B0604020202020204" pitchFamily="34" charset="0"/>
            </a:endParaRPr>
          </a:p>
          <a:p>
            <a:r>
              <a:rPr lang="en-GB" sz="2000" dirty="0">
                <a:latin typeface="Arial"/>
                <a:ea typeface="Calibri"/>
                <a:cs typeface="Arial"/>
              </a:rPr>
              <a:t>Mark Hibbard, Programme Manager</a:t>
            </a:r>
            <a:endParaRPr lang="en-GB" sz="2000">
              <a:latin typeface="Arial"/>
              <a:ea typeface="Calibri"/>
              <a:cs typeface="Arial"/>
            </a:endParaRPr>
          </a:p>
          <a:p>
            <a:r>
              <a:rPr lang="de-DE" sz="2000" dirty="0">
                <a:latin typeface="Arial"/>
                <a:ea typeface="Calibri"/>
                <a:cs typeface="Arial"/>
                <a:hlinkClick r:id="rId4"/>
              </a:rPr>
              <a:t>MarkHibbard@sthelens.gov.uk</a:t>
            </a:r>
            <a:endParaRPr lang="de-DE" sz="2000">
              <a:latin typeface="Arial"/>
              <a:ea typeface="Calibri"/>
              <a:cs typeface="Arial"/>
            </a:endParaRPr>
          </a:p>
          <a:p>
            <a:endParaRPr lang="en-GB" sz="2000" dirty="0">
              <a:latin typeface="Arial" panose="020B0604020202020204" pitchFamily="34" charset="0"/>
              <a:ea typeface="Calibri" panose="020F0502020204030204" pitchFamily="34" charset="0"/>
              <a:cs typeface="Arial" panose="020B0604020202020204" pitchFamily="34" charset="0"/>
            </a:endParaRPr>
          </a:p>
          <a:p>
            <a:r>
              <a:rPr lang="en-GB" sz="2000" dirty="0">
                <a:effectLst/>
                <a:latin typeface="Arial"/>
                <a:ea typeface="Calibri"/>
                <a:cs typeface="Arial"/>
              </a:rPr>
              <a:t>Lindsay Ogden-Dabbs, Programme Manager</a:t>
            </a:r>
            <a:endParaRPr lang="en-GB" sz="2000">
              <a:effectLst/>
              <a:latin typeface="Arial"/>
              <a:ea typeface="Calibri"/>
              <a:cs typeface="Arial"/>
            </a:endParaRPr>
          </a:p>
          <a:p>
            <a:r>
              <a:rPr lang="en-GB" sz="2000" dirty="0">
                <a:effectLst/>
                <a:latin typeface="Arial"/>
                <a:ea typeface="Calibri"/>
                <a:cs typeface="Arial"/>
                <a:hlinkClick r:id="rId5"/>
              </a:rPr>
              <a:t>LindsayOgdenDabbs@sthelens.gov.uk</a:t>
            </a:r>
            <a:endParaRPr lang="en-GB" sz="2000" dirty="0">
              <a:effectLst/>
              <a:latin typeface="Arial"/>
              <a:ea typeface="Calibri"/>
              <a:cs typeface="Arial"/>
            </a:endParaRPr>
          </a:p>
          <a:p>
            <a:endParaRPr lang="en-GB" sz="2000" dirty="0">
              <a:effectLst/>
              <a:latin typeface="Arial"/>
              <a:ea typeface="Calibri" panose="020F0502020204030204" pitchFamily="34" charset="0"/>
              <a:cs typeface="Arial" panose="020B0604020202020204" pitchFamily="34" charset="0"/>
            </a:endParaRPr>
          </a:p>
          <a:p>
            <a:r>
              <a:rPr lang="en-GB" sz="2000" dirty="0">
                <a:latin typeface="Arial"/>
                <a:ea typeface="Calibri"/>
                <a:cs typeface="Arial"/>
              </a:rPr>
              <a:t>Jordan Stead, Graduate Policy and Transformation Officer</a:t>
            </a:r>
          </a:p>
          <a:p>
            <a:r>
              <a:rPr lang="en-GB" sz="2000" dirty="0">
                <a:latin typeface="Arial"/>
                <a:ea typeface="Calibri"/>
                <a:cs typeface="Arial"/>
                <a:hlinkClick r:id="rId6"/>
              </a:rPr>
              <a:t>JordanStead@sthelens.gov.uk</a:t>
            </a:r>
            <a:r>
              <a:rPr lang="en-GB" sz="2000" dirty="0">
                <a:latin typeface="Arial"/>
                <a:ea typeface="Calibri"/>
                <a:cs typeface="Arial"/>
              </a:rPr>
              <a:t> </a:t>
            </a:r>
          </a:p>
          <a:p>
            <a:endParaRPr lang="en-GB" sz="2000" dirty="0">
              <a:effectLst/>
              <a:latin typeface="Arial"/>
              <a:ea typeface="Calibri" panose="020F0502020204030204" pitchFamily="34" charset="0"/>
              <a:cs typeface="Arial" panose="020B0604020202020204" pitchFamily="34" charset="0"/>
            </a:endParaRPr>
          </a:p>
          <a:p>
            <a:pPr algn="ctr"/>
            <a:endParaRPr lang="en-GB" sz="2000">
              <a:effectLst/>
              <a:latin typeface="Calibri" panose="020F0502020204030204"/>
              <a:ea typeface="Calibri" panose="020F0502020204030204" pitchFamily="34" charset="0"/>
              <a:cs typeface="Arial" panose="020B0604020202020204" pitchFamily="34" charset="0"/>
            </a:endParaRPr>
          </a:p>
          <a:p>
            <a:pPr algn="ctr"/>
            <a:endParaRPr lang="en-GB">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24107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FD146C21-67EA-2D08-E672-D3D80350249D}"/>
              </a:ext>
            </a:extLst>
          </p:cNvPr>
          <p:cNvSpPr>
            <a:spLocks noGrp="1"/>
          </p:cNvSpPr>
          <p:nvPr/>
        </p:nvSpPr>
        <p:spPr>
          <a:xfrm>
            <a:off x="651904" y="540549"/>
            <a:ext cx="10232932" cy="640080"/>
          </a:xfrm>
        </p:spPr>
        <p:txBody>
          <a:bodyPr lIns="91440" tIns="45720" rIns="91440" bIns="45720" anchor="b" anchorCtr="0">
            <a:noAutofit/>
          </a:bodyPr>
          <a:lstStyle>
            <a:lvl1pPr algn="l" rtl="0" eaLnBrk="1" fontAlgn="base" hangingPunct="1">
              <a:spcBef>
                <a:spcPct val="0"/>
              </a:spcBef>
              <a:spcAft>
                <a:spcPct val="0"/>
              </a:spcAft>
              <a:defRPr sz="2800" kern="1200">
                <a:solidFill>
                  <a:schemeClr val="bg2">
                    <a:lumMod val="25000"/>
                  </a:schemeClr>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solidFill>
                  <a:srgbClr val="B00000"/>
                </a:solidFill>
                <a:latin typeface="Arial"/>
                <a:ea typeface="ＭＳ Ｐゴシック"/>
                <a:cs typeface="Arial"/>
              </a:rPr>
              <a:t>Introduction and Context</a:t>
            </a:r>
          </a:p>
        </p:txBody>
      </p:sp>
      <p:sp>
        <p:nvSpPr>
          <p:cNvPr id="5" name="TextBox 39">
            <a:extLst>
              <a:ext uri="{FF2B5EF4-FFF2-40B4-BE49-F238E27FC236}">
                <a16:creationId xmlns:a16="http://schemas.microsoft.com/office/drawing/2014/main" id="{BA124DDA-469A-7E0A-4CEE-99554A5388D1}"/>
              </a:ext>
            </a:extLst>
          </p:cNvPr>
          <p:cNvSpPr txBox="1"/>
          <p:nvPr/>
        </p:nvSpPr>
        <p:spPr>
          <a:xfrm>
            <a:off x="651905" y="1825324"/>
            <a:ext cx="11264325" cy="547842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a:latin typeface="Arial"/>
                <a:cs typeface="Arial"/>
              </a:rPr>
              <a:t>This toolkit helps demystify the technical language that surrounds project management. As well as providing templates and guidance, it provides links to some of the resources you can access to give you confidence to initiate, lead or take part in projects within the council. It can be scaled up or down according to the size and complexity of the project, and staff in the Corporate PMO can provide advice and guidance to support you with this. It can also be used for focused task and finish pieces of work.</a:t>
            </a:r>
            <a:endParaRPr lang="en-US">
              <a:latin typeface="Arial"/>
              <a:cs typeface="Arial"/>
            </a:endParaRPr>
          </a:p>
          <a:p>
            <a:endParaRPr lang="en-GB" sz="1600">
              <a:latin typeface="Arial"/>
              <a:cs typeface="Arial"/>
            </a:endParaRPr>
          </a:p>
          <a:p>
            <a:r>
              <a:rPr lang="en-GB" sz="1600">
                <a:latin typeface="Arial"/>
                <a:ea typeface="Times New Roman" panose="02020603050405020304" pitchFamily="18" charset="0"/>
                <a:cs typeface="Arial"/>
              </a:rPr>
              <a:t>Projects vary in size and complexity. Having an agreed approach to project management means we are able to standardise and structure our projects so that they are managed and delivered in a consistent way across the council. This helps focus all projects in the same way and allows us to repeat successful aspects and learn from mistakes, resulting in a continuous improvement process.</a:t>
            </a:r>
            <a:endParaRPr lang="en-US">
              <a:latin typeface="Arial"/>
              <a:ea typeface="Times New Roman" panose="02020603050405020304" pitchFamily="18" charset="0"/>
              <a:cs typeface="Arial"/>
            </a:endParaRPr>
          </a:p>
          <a:p>
            <a:endParaRPr lang="en-GB" sz="1600">
              <a:solidFill>
                <a:srgbClr val="B00000"/>
              </a:solidFill>
              <a:latin typeface="Arial" panose="020B0604020202020204" pitchFamily="34" charset="0"/>
              <a:cs typeface="Arial" panose="020B0604020202020204" pitchFamily="34" charset="0"/>
            </a:endParaRPr>
          </a:p>
          <a:p>
            <a:r>
              <a:rPr lang="en-GB" sz="1600" b="1">
                <a:solidFill>
                  <a:srgbClr val="B00000"/>
                </a:solidFill>
                <a:latin typeface="Arial"/>
                <a:cs typeface="Arial"/>
              </a:rPr>
              <a:t>Who this is for? </a:t>
            </a:r>
          </a:p>
          <a:p>
            <a:r>
              <a:rPr lang="en-GB" sz="1600">
                <a:latin typeface="Arial"/>
                <a:ea typeface="Calibri"/>
                <a:cs typeface="Calibri"/>
              </a:rPr>
              <a:t>Anyone who would like to learn more about project management, and use these tools to support their work and particularly those who:</a:t>
            </a:r>
            <a:endParaRPr lang="en-US" sz="1600">
              <a:solidFill>
                <a:srgbClr val="000000"/>
              </a:solidFill>
              <a:latin typeface="Arial"/>
              <a:ea typeface="Calibri"/>
              <a:cs typeface="Calibri"/>
            </a:endParaRPr>
          </a:p>
          <a:p>
            <a:pPr marL="342900" indent="-342900">
              <a:buFont typeface="Arial,Sans-Serif"/>
              <a:buChar char="•"/>
            </a:pPr>
            <a:r>
              <a:rPr lang="en-GB" sz="1600">
                <a:latin typeface="Arial"/>
                <a:ea typeface="Calibri"/>
                <a:cs typeface="Calibri"/>
              </a:rPr>
              <a:t>Manage projects and programmes i.e. Project Manager, Programme Manager</a:t>
            </a:r>
          </a:p>
          <a:p>
            <a:pPr marL="342900" indent="-342900">
              <a:buFont typeface="Arial,Sans-Serif"/>
              <a:buChar char="•"/>
            </a:pPr>
            <a:r>
              <a:rPr lang="en-GB" sz="1600">
                <a:latin typeface="Arial"/>
                <a:ea typeface="Calibri"/>
                <a:cs typeface="Calibri"/>
              </a:rPr>
              <a:t>Support </a:t>
            </a:r>
            <a:r>
              <a:rPr lang="en-GB" sz="1600">
                <a:latin typeface="Arial"/>
                <a:ea typeface="Calibri"/>
                <a:cs typeface="Arial"/>
              </a:rPr>
              <a:t>projects and programmes i.e. Project Support Officer</a:t>
            </a:r>
            <a:endParaRPr lang="en-GB" sz="1600">
              <a:solidFill>
                <a:srgbClr val="000000"/>
              </a:solidFill>
              <a:latin typeface="Arial"/>
              <a:ea typeface="Calibri"/>
              <a:cs typeface="Calibri"/>
            </a:endParaRPr>
          </a:p>
          <a:p>
            <a:pPr marL="342900" indent="-342900">
              <a:buFont typeface="Arial,Sans-Serif"/>
              <a:buChar char="•"/>
            </a:pPr>
            <a:r>
              <a:rPr lang="en-GB" sz="1600">
                <a:solidFill>
                  <a:srgbClr val="000000"/>
                </a:solidFill>
                <a:latin typeface="Arial"/>
                <a:ea typeface="Calibri"/>
                <a:cs typeface="Arial"/>
              </a:rPr>
              <a:t>Manage projects as part of their role</a:t>
            </a:r>
          </a:p>
          <a:p>
            <a:pPr marL="342900" indent="-342900">
              <a:buFont typeface="Arial,Sans-Serif"/>
              <a:buChar char="•"/>
            </a:pPr>
            <a:r>
              <a:rPr lang="en-GB" sz="1600">
                <a:solidFill>
                  <a:srgbClr val="000000"/>
                </a:solidFill>
                <a:latin typeface="Arial"/>
                <a:ea typeface="Calibri"/>
                <a:cs typeface="Calibri"/>
              </a:rPr>
              <a:t>Are a project/programme sponsor or SRO</a:t>
            </a:r>
            <a:endParaRPr lang="en-GB" sz="1600">
              <a:latin typeface="Arial"/>
            </a:endParaRPr>
          </a:p>
          <a:p>
            <a:endParaRPr lang="en-GB" sz="16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endParaRPr lang="en-GB" sz="16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Wingdings" panose="05000000000000000000" pitchFamily="2" charset="2"/>
              <a:buChar char="Ø"/>
            </a:pPr>
            <a:endParaRPr lang="en-GB" sz="16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endParaRPr lang="en-GB" sz="1400">
              <a:solidFill>
                <a:srgbClr val="2B3857"/>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Title 7">
            <a:extLst>
              <a:ext uri="{FF2B5EF4-FFF2-40B4-BE49-F238E27FC236}">
                <a16:creationId xmlns:a16="http://schemas.microsoft.com/office/drawing/2014/main" id="{3DA19607-E555-107F-04A5-71A966CE173B}"/>
              </a:ext>
            </a:extLst>
          </p:cNvPr>
          <p:cNvSpPr txBox="1">
            <a:spLocks/>
          </p:cNvSpPr>
          <p:nvPr/>
        </p:nvSpPr>
        <p:spPr>
          <a:xfrm>
            <a:off x="651904" y="1180629"/>
            <a:ext cx="10232932" cy="640080"/>
          </a:xfrm>
        </p:spPr>
        <p:txBody>
          <a:bodyPr lIns="91440" tIns="45720" rIns="91440" bIns="4572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solidFill>
                  <a:srgbClr val="B00000"/>
                </a:solidFill>
                <a:latin typeface="Arial"/>
                <a:cs typeface="Arial"/>
              </a:rPr>
              <a:t>Why do we need a project management approach?</a:t>
            </a:r>
            <a:endParaRPr lang="en-US" sz="2400">
              <a:solidFill>
                <a:srgbClr val="B00000"/>
              </a:solidFill>
              <a:latin typeface="Arial"/>
              <a:cs typeface="Arial"/>
            </a:endParaRPr>
          </a:p>
        </p:txBody>
      </p:sp>
    </p:spTree>
    <p:extLst>
      <p:ext uri="{BB962C8B-B14F-4D97-AF65-F5344CB8AC3E}">
        <p14:creationId xmlns:p14="http://schemas.microsoft.com/office/powerpoint/2010/main" val="249084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F57327F7-EE31-1C4C-1C99-8826F413DD9F}"/>
              </a:ext>
            </a:extLst>
          </p:cNvPr>
          <p:cNvSpPr>
            <a:spLocks noGrp="1"/>
          </p:cNvSpPr>
          <p:nvPr/>
        </p:nvSpPr>
        <p:spPr>
          <a:xfrm>
            <a:off x="175521" y="292020"/>
            <a:ext cx="9327427" cy="640080"/>
          </a:xfrm>
        </p:spPr>
        <p:txBody>
          <a:bodyPr lIns="91440" tIns="45720" rIns="91440" bIns="45720" anchor="b" anchorCtr="0">
            <a:noAutofit/>
          </a:bodyPr>
          <a:lstStyle>
            <a:lvl1pPr algn="l" rtl="0" eaLnBrk="1" fontAlgn="base" hangingPunct="1">
              <a:spcBef>
                <a:spcPct val="0"/>
              </a:spcBef>
              <a:spcAft>
                <a:spcPct val="0"/>
              </a:spcAft>
              <a:defRPr sz="2800" kern="1200">
                <a:solidFill>
                  <a:schemeClr val="bg2">
                    <a:lumMod val="25000"/>
                  </a:schemeClr>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a:solidFill>
                <a:schemeClr val="tx1"/>
              </a:solidFill>
              <a:latin typeface="Arial"/>
              <a:ea typeface="ＭＳ Ｐゴシック"/>
              <a:cs typeface="Arial"/>
            </a:endParaRPr>
          </a:p>
        </p:txBody>
      </p:sp>
      <p:sp>
        <p:nvSpPr>
          <p:cNvPr id="5" name="TextBox 39">
            <a:extLst>
              <a:ext uri="{FF2B5EF4-FFF2-40B4-BE49-F238E27FC236}">
                <a16:creationId xmlns:a16="http://schemas.microsoft.com/office/drawing/2014/main" id="{AD5ECBFE-E84E-464D-3F8C-5E3F6664633A}"/>
              </a:ext>
            </a:extLst>
          </p:cNvPr>
          <p:cNvSpPr txBox="1"/>
          <p:nvPr/>
        </p:nvSpPr>
        <p:spPr>
          <a:xfrm>
            <a:off x="283415" y="1382435"/>
            <a:ext cx="11625170" cy="501675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600">
                <a:effectLst/>
                <a:latin typeface="Arial" panose="020B0604020202020204" pitchFamily="34" charset="0"/>
                <a:ea typeface="Times New Roman" panose="02020603050405020304" pitchFamily="18" charset="0"/>
                <a:cs typeface="Arial" panose="020B0604020202020204" pitchFamily="34" charset="0"/>
              </a:rPr>
              <a:t>Projects progress in a completely different way to normal business operations and can be challenging for organisations.</a:t>
            </a:r>
            <a:r>
              <a:rPr lang="en-GB" sz="1600">
                <a:latin typeface="Arial" panose="020B0604020202020204" pitchFamily="34" charset="0"/>
                <a:ea typeface="Times New Roman" panose="02020603050405020304" pitchFamily="18" charset="0"/>
                <a:cs typeface="Arial" panose="020B0604020202020204" pitchFamily="34" charset="0"/>
              </a:rPr>
              <a:t> </a:t>
            </a:r>
            <a:endParaRPr lang="en-GB" sz="1600">
              <a:effectLst/>
              <a:latin typeface="Arial" panose="020B0604020202020204" pitchFamily="34" charset="0"/>
              <a:ea typeface="Times New Roman" panose="02020603050405020304" pitchFamily="18" charset="0"/>
              <a:cs typeface="Arial" panose="020B0604020202020204" pitchFamily="34" charset="0"/>
            </a:endParaRPr>
          </a:p>
          <a:p>
            <a:pPr algn="just"/>
            <a:endParaRPr lang="en-GB" sz="1600">
              <a:latin typeface="Arial" panose="020B0604020202020204" pitchFamily="34" charset="0"/>
              <a:ea typeface="Times New Roman" panose="02020603050405020304" pitchFamily="18" charset="0"/>
              <a:cs typeface="Arial" panose="020B0604020202020204" pitchFamily="34" charset="0"/>
            </a:endParaRPr>
          </a:p>
          <a:p>
            <a:pPr algn="just"/>
            <a:r>
              <a:rPr lang="en-GB" sz="1600">
                <a:latin typeface="Arial" panose="020B0604020202020204" pitchFamily="34" charset="0"/>
                <a:ea typeface="Times New Roman" panose="02020603050405020304" pitchFamily="18" charset="0"/>
                <a:cs typeface="Arial" panose="020B0604020202020204" pitchFamily="34" charset="0"/>
              </a:rPr>
              <a:t>By having a consistent approach to project management and a standard process and templates, the intention is that some of the below common factors to unsuccessful projects are overcome:</a:t>
            </a:r>
            <a:endParaRPr lang="en-GB" sz="1600">
              <a:effectLst/>
              <a:latin typeface="Arial" panose="020B0604020202020204" pitchFamily="34" charset="0"/>
              <a:ea typeface="Times New Roman" panose="02020603050405020304" pitchFamily="18" charset="0"/>
              <a:cs typeface="Arial" panose="020B0604020202020204" pitchFamily="34" charset="0"/>
            </a:endParaRPr>
          </a:p>
          <a:p>
            <a:pPr algn="just"/>
            <a:endParaRPr lang="en-GB" sz="160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Wingdings" panose="05000000000000000000" pitchFamily="2" charset="2"/>
              <a:buChar char="Ø"/>
            </a:pPr>
            <a:r>
              <a:rPr lang="en-GB" sz="1600">
                <a:effectLst/>
                <a:latin typeface="Arial" panose="020B0604020202020204" pitchFamily="34" charset="0"/>
                <a:ea typeface="Times New Roman" panose="02020603050405020304" pitchFamily="18" charset="0"/>
                <a:cs typeface="Arial" panose="020B0604020202020204" pitchFamily="34" charset="0"/>
              </a:rPr>
              <a:t>Lack of clear mandate.</a:t>
            </a:r>
          </a:p>
          <a:p>
            <a:pPr marL="285750" indent="-285750" algn="just">
              <a:buFont typeface="Wingdings" panose="05000000000000000000" pitchFamily="2" charset="2"/>
              <a:buChar char="Ø"/>
            </a:pPr>
            <a:r>
              <a:rPr lang="en-GB" sz="1600">
                <a:latin typeface="Arial" panose="020B0604020202020204" pitchFamily="34" charset="0"/>
                <a:ea typeface="Times New Roman" panose="02020603050405020304" pitchFamily="18" charset="0"/>
                <a:cs typeface="Arial" panose="020B0604020202020204" pitchFamily="34" charset="0"/>
              </a:rPr>
              <a:t>Poor leadership (from the SRO/Board).</a:t>
            </a:r>
          </a:p>
          <a:p>
            <a:pPr marL="285750" indent="-285750" algn="just">
              <a:buFont typeface="Wingdings" panose="05000000000000000000" pitchFamily="2" charset="2"/>
              <a:buChar char="Ø"/>
            </a:pPr>
            <a:r>
              <a:rPr lang="en-GB" sz="1600">
                <a:effectLst/>
                <a:latin typeface="Arial" panose="020B0604020202020204" pitchFamily="34" charset="0"/>
                <a:ea typeface="Times New Roman" panose="02020603050405020304" pitchFamily="18" charset="0"/>
                <a:cs typeface="Arial" panose="020B0604020202020204" pitchFamily="34" charset="0"/>
              </a:rPr>
              <a:t>Poor definition of the how and why.</a:t>
            </a:r>
          </a:p>
          <a:p>
            <a:pPr marL="285750" indent="-285750" algn="just">
              <a:buFont typeface="Wingdings" panose="05000000000000000000" pitchFamily="2" charset="2"/>
              <a:buChar char="Ø"/>
            </a:pPr>
            <a:r>
              <a:rPr lang="en-GB" sz="1600">
                <a:effectLst/>
                <a:latin typeface="Arial" panose="020B0604020202020204" pitchFamily="34" charset="0"/>
                <a:ea typeface="Times New Roman" panose="02020603050405020304" pitchFamily="18" charset="0"/>
                <a:cs typeface="Arial" panose="020B0604020202020204" pitchFamily="34" charset="0"/>
              </a:rPr>
              <a:t>Poor planning.</a:t>
            </a:r>
          </a:p>
          <a:p>
            <a:pPr marL="285750" indent="-285750" algn="just">
              <a:buFont typeface="Wingdings" panose="05000000000000000000" pitchFamily="2" charset="2"/>
              <a:buChar char="Ø"/>
            </a:pPr>
            <a:r>
              <a:rPr lang="en-GB" sz="1600">
                <a:latin typeface="Arial" panose="020B0604020202020204" pitchFamily="34" charset="0"/>
                <a:ea typeface="Times New Roman" panose="02020603050405020304" pitchFamily="18" charset="0"/>
                <a:cs typeface="Arial" panose="020B0604020202020204" pitchFamily="34" charset="0"/>
              </a:rPr>
              <a:t>Lack of appropriate skills and/or experience.</a:t>
            </a:r>
          </a:p>
          <a:p>
            <a:pPr marL="285750" indent="-285750" algn="just">
              <a:buFont typeface="Wingdings" panose="05000000000000000000" pitchFamily="2" charset="2"/>
              <a:buChar char="Ø"/>
            </a:pPr>
            <a:r>
              <a:rPr lang="en-GB" sz="1600">
                <a:latin typeface="Arial" panose="020B0604020202020204" pitchFamily="34" charset="0"/>
                <a:ea typeface="Times New Roman" panose="02020603050405020304" pitchFamily="18" charset="0"/>
                <a:cs typeface="Arial" panose="020B0604020202020204" pitchFamily="34" charset="0"/>
              </a:rPr>
              <a:t>Lack of understanding of roles and responsibilities.</a:t>
            </a:r>
          </a:p>
          <a:p>
            <a:pPr marL="285750" indent="-285750" algn="just">
              <a:buFont typeface="Wingdings" panose="05000000000000000000" pitchFamily="2" charset="2"/>
              <a:buChar char="Ø"/>
            </a:pPr>
            <a:r>
              <a:rPr lang="en-GB" sz="1600">
                <a:latin typeface="Arial" panose="020B0604020202020204" pitchFamily="34" charset="0"/>
                <a:ea typeface="Times New Roman" panose="02020603050405020304" pitchFamily="18" charset="0"/>
                <a:cs typeface="Arial" panose="020B0604020202020204" pitchFamily="34" charset="0"/>
              </a:rPr>
              <a:t>Customers not placed at the heart of project focus and decision making.</a:t>
            </a:r>
          </a:p>
          <a:p>
            <a:pPr marL="285750" indent="-285750" algn="just">
              <a:buFont typeface="Wingdings" panose="05000000000000000000" pitchFamily="2" charset="2"/>
              <a:buChar char="Ø"/>
            </a:pPr>
            <a:r>
              <a:rPr lang="en-GB" sz="1600">
                <a:latin typeface="Arial" panose="020B0604020202020204" pitchFamily="34" charset="0"/>
                <a:ea typeface="Times New Roman" panose="02020603050405020304" pitchFamily="18" charset="0"/>
                <a:cs typeface="Arial" panose="020B0604020202020204" pitchFamily="34" charset="0"/>
              </a:rPr>
              <a:t>Insufficient engagement by senior management.</a:t>
            </a:r>
          </a:p>
          <a:p>
            <a:pPr marL="285750" indent="-285750" algn="just">
              <a:buFont typeface="Wingdings" panose="05000000000000000000" pitchFamily="2" charset="2"/>
              <a:buChar char="Ø"/>
            </a:pPr>
            <a:r>
              <a:rPr lang="en-GB" sz="1600">
                <a:latin typeface="Arial" panose="020B0604020202020204" pitchFamily="34" charset="0"/>
                <a:ea typeface="Times New Roman" panose="02020603050405020304" pitchFamily="18" charset="0"/>
                <a:cs typeface="Arial" panose="020B0604020202020204" pitchFamily="34" charset="0"/>
              </a:rPr>
              <a:t>Lack of positive communication and engagement with stakeholders.</a:t>
            </a:r>
          </a:p>
          <a:p>
            <a:pPr marL="285750" indent="-285750" algn="just">
              <a:buFont typeface="Wingdings" panose="05000000000000000000" pitchFamily="2" charset="2"/>
              <a:buChar char="Ø"/>
            </a:pPr>
            <a:r>
              <a:rPr lang="en-GB" sz="1600">
                <a:latin typeface="Arial" panose="020B0604020202020204" pitchFamily="34" charset="0"/>
                <a:ea typeface="Times New Roman" panose="02020603050405020304" pitchFamily="18" charset="0"/>
                <a:cs typeface="Arial" panose="020B0604020202020204" pitchFamily="34" charset="0"/>
              </a:rPr>
              <a:t>Unrealistic timescales.</a:t>
            </a:r>
          </a:p>
          <a:p>
            <a:pPr marL="285750" indent="-285750" algn="just">
              <a:buFont typeface="Wingdings" panose="05000000000000000000" pitchFamily="2" charset="2"/>
              <a:buChar char="Ø"/>
            </a:pPr>
            <a:r>
              <a:rPr lang="en-GB" sz="1600">
                <a:latin typeface="Arial" panose="020B0604020202020204" pitchFamily="34" charset="0"/>
                <a:ea typeface="Times New Roman" panose="02020603050405020304" pitchFamily="18" charset="0"/>
                <a:cs typeface="Arial" panose="020B0604020202020204" pitchFamily="34" charset="0"/>
              </a:rPr>
              <a:t>Unrealistic budget.</a:t>
            </a:r>
          </a:p>
          <a:p>
            <a:pPr marL="285750" indent="-285750" algn="just">
              <a:buFont typeface="Wingdings" panose="05000000000000000000" pitchFamily="2" charset="2"/>
              <a:buChar char="Ø"/>
            </a:pPr>
            <a:r>
              <a:rPr lang="en-GB" sz="1600">
                <a:latin typeface="Arial" panose="020B0604020202020204" pitchFamily="34" charset="0"/>
                <a:ea typeface="Times New Roman" panose="02020603050405020304" pitchFamily="18" charset="0"/>
                <a:cs typeface="Arial" panose="020B0604020202020204" pitchFamily="34" charset="0"/>
              </a:rPr>
              <a:t>Poor risk identification and management.</a:t>
            </a:r>
          </a:p>
          <a:p>
            <a:pPr marL="285750" indent="-285750" algn="just">
              <a:buFont typeface="Wingdings" panose="05000000000000000000" pitchFamily="2" charset="2"/>
              <a:buChar char="Ø"/>
            </a:pPr>
            <a:r>
              <a:rPr lang="en-GB" sz="1600">
                <a:latin typeface="Arial" panose="020B0604020202020204" pitchFamily="34" charset="0"/>
                <a:ea typeface="Times New Roman" panose="02020603050405020304" pitchFamily="18" charset="0"/>
                <a:cs typeface="Arial" panose="020B0604020202020204" pitchFamily="34" charset="0"/>
              </a:rPr>
              <a:t>Lack of change management control.</a:t>
            </a:r>
          </a:p>
          <a:p>
            <a:pPr marL="285750" indent="-285750" algn="just">
              <a:buFont typeface="Wingdings" panose="05000000000000000000" pitchFamily="2" charset="2"/>
              <a:buChar char="Ø"/>
            </a:pPr>
            <a:endParaRPr lang="en-GB" sz="1600">
              <a:latin typeface="Arial" panose="020B0604020202020204" pitchFamily="34" charset="0"/>
              <a:ea typeface="Times New Roman" panose="02020603050405020304" pitchFamily="18" charset="0"/>
              <a:cs typeface="Arial" panose="020B0604020202020204" pitchFamily="34" charset="0"/>
            </a:endParaRPr>
          </a:p>
          <a:p>
            <a:pPr algn="just"/>
            <a:endParaRPr lang="en-GB" sz="1600">
              <a:latin typeface="Arial" panose="020B0604020202020204" pitchFamily="34" charset="0"/>
              <a:ea typeface="Times New Roman" panose="02020603050405020304" pitchFamily="18" charset="0"/>
              <a:cs typeface="Arial" panose="020B0604020202020204" pitchFamily="34" charset="0"/>
            </a:endParaRPr>
          </a:p>
        </p:txBody>
      </p:sp>
      <p:sp>
        <p:nvSpPr>
          <p:cNvPr id="6" name="Title 7">
            <a:extLst>
              <a:ext uri="{FF2B5EF4-FFF2-40B4-BE49-F238E27FC236}">
                <a16:creationId xmlns:a16="http://schemas.microsoft.com/office/drawing/2014/main" id="{6FAA8459-E736-7D98-C37C-B2CB5C5E0CC0}"/>
              </a:ext>
            </a:extLst>
          </p:cNvPr>
          <p:cNvSpPr txBox="1">
            <a:spLocks/>
          </p:cNvSpPr>
          <p:nvPr/>
        </p:nvSpPr>
        <p:spPr>
          <a:xfrm>
            <a:off x="283415" y="538398"/>
            <a:ext cx="9327427" cy="640080"/>
          </a:xfrm>
        </p:spPr>
        <p:txBody>
          <a:bodyPr lIns="91440" tIns="45720" rIns="91440" bIns="4572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solidFill>
                  <a:srgbClr val="B00000"/>
                </a:solidFill>
                <a:latin typeface="Arial"/>
                <a:cs typeface="Arial"/>
              </a:rPr>
              <a:t>Why do projects fail?</a:t>
            </a:r>
            <a:endParaRPr lang="en-US" sz="2400">
              <a:solidFill>
                <a:srgbClr val="B00000"/>
              </a:solidFill>
              <a:latin typeface="Arial"/>
              <a:cs typeface="Arial"/>
            </a:endParaRPr>
          </a:p>
        </p:txBody>
      </p:sp>
    </p:spTree>
    <p:extLst>
      <p:ext uri="{BB962C8B-B14F-4D97-AF65-F5344CB8AC3E}">
        <p14:creationId xmlns:p14="http://schemas.microsoft.com/office/powerpoint/2010/main" val="290500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9">
            <a:extLst>
              <a:ext uri="{FF2B5EF4-FFF2-40B4-BE49-F238E27FC236}">
                <a16:creationId xmlns:a16="http://schemas.microsoft.com/office/drawing/2014/main" id="{BF899980-4CE5-11D2-57AF-B9D19AB06493}"/>
              </a:ext>
            </a:extLst>
          </p:cNvPr>
          <p:cNvSpPr txBox="1"/>
          <p:nvPr/>
        </p:nvSpPr>
        <p:spPr>
          <a:xfrm>
            <a:off x="460837" y="1482786"/>
            <a:ext cx="7632285" cy="449353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Wingdings" panose="05000000000000000000" pitchFamily="2" charset="2"/>
              <a:buChar char="Ø"/>
            </a:pPr>
            <a:endParaRPr lang="en-GB" sz="140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lang="en-GB" sz="1600">
                <a:effectLst/>
                <a:latin typeface="Arial"/>
                <a:ea typeface="Calibri"/>
                <a:cs typeface="Arial"/>
              </a:rPr>
              <a:t>A </a:t>
            </a:r>
            <a:r>
              <a:rPr lang="en-GB" sz="1600" b="1">
                <a:effectLst/>
                <a:latin typeface="Arial"/>
                <a:ea typeface="Calibri"/>
                <a:cs typeface="Arial"/>
              </a:rPr>
              <a:t>project</a:t>
            </a:r>
            <a:r>
              <a:rPr lang="en-GB" sz="1600">
                <a:effectLst/>
                <a:latin typeface="Arial"/>
                <a:ea typeface="Calibri"/>
                <a:cs typeface="Arial"/>
              </a:rPr>
              <a:t> is a </a:t>
            </a:r>
            <a:r>
              <a:rPr lang="en-GB" sz="1600" b="1">
                <a:effectLst/>
                <a:latin typeface="Arial"/>
                <a:ea typeface="Calibri"/>
                <a:cs typeface="Arial"/>
              </a:rPr>
              <a:t>unique piece of work </a:t>
            </a:r>
            <a:r>
              <a:rPr lang="en-GB" sz="1600">
                <a:effectLst/>
                <a:latin typeface="Arial"/>
                <a:ea typeface="Calibri"/>
                <a:cs typeface="Arial"/>
              </a:rPr>
              <a:t>intended to deliver planned </a:t>
            </a:r>
            <a:r>
              <a:rPr lang="en-GB" sz="1600">
                <a:effectLst/>
                <a:latin typeface="Arial"/>
                <a:ea typeface="Calibri"/>
                <a:cs typeface="Arial"/>
                <a:hlinkClick r:id="rId2" action="ppaction://hlinksldjump"/>
              </a:rPr>
              <a:t>objectives</a:t>
            </a:r>
            <a:r>
              <a:rPr lang="en-GB" sz="1600">
                <a:effectLst/>
                <a:latin typeface="Arial"/>
                <a:ea typeface="Calibri"/>
                <a:cs typeface="Arial"/>
              </a:rPr>
              <a:t>.</a:t>
            </a:r>
            <a:r>
              <a:rPr lang="en-GB" sz="1600">
                <a:latin typeface="Arial"/>
                <a:ea typeface="Calibri"/>
                <a:cs typeface="Arial"/>
              </a:rPr>
              <a:t> </a:t>
            </a:r>
            <a:r>
              <a:rPr lang="en-GB" sz="1600">
                <a:effectLst/>
                <a:latin typeface="Arial"/>
                <a:ea typeface="Calibri"/>
                <a:cs typeface="Arial"/>
              </a:rPr>
              <a:t>It has a start and end date, a </a:t>
            </a:r>
            <a:r>
              <a:rPr lang="en-GB" sz="1600" b="1">
                <a:effectLst/>
                <a:latin typeface="Arial"/>
                <a:ea typeface="Calibri"/>
                <a:cs typeface="Arial"/>
              </a:rPr>
              <a:t>set of tasks that are completed in sequence</a:t>
            </a:r>
            <a:r>
              <a:rPr lang="en-GB" sz="1600">
                <a:effectLst/>
                <a:latin typeface="Arial"/>
                <a:ea typeface="Calibri"/>
                <a:cs typeface="Arial"/>
              </a:rPr>
              <a:t>, may have a dedicated budget, has a clear </a:t>
            </a:r>
            <a:r>
              <a:rPr lang="en-GB" sz="1600">
                <a:latin typeface="Arial"/>
                <a:ea typeface="Calibri"/>
                <a:cs typeface="Arial"/>
              </a:rPr>
              <a:t>scope and objectives</a:t>
            </a:r>
            <a:r>
              <a:rPr lang="en-GB" sz="1600">
                <a:effectLst/>
                <a:latin typeface="Arial"/>
                <a:ea typeface="Calibri"/>
                <a:cs typeface="Arial"/>
              </a:rPr>
              <a:t>, a </a:t>
            </a:r>
            <a:r>
              <a:rPr lang="en-GB" sz="1600">
                <a:effectLst/>
                <a:latin typeface="Arial"/>
                <a:ea typeface="Calibri"/>
                <a:cs typeface="Arial"/>
                <a:hlinkClick r:id="rId3" action="ppaction://hlinksldjump"/>
              </a:rPr>
              <a:t>risk register </a:t>
            </a:r>
            <a:r>
              <a:rPr lang="en-GB" sz="1600">
                <a:effectLst/>
                <a:latin typeface="Arial"/>
                <a:ea typeface="Calibri"/>
                <a:cs typeface="Arial"/>
              </a:rPr>
              <a:t>and should articulate what the </a:t>
            </a:r>
            <a:r>
              <a:rPr lang="en-GB" sz="1600" b="1">
                <a:effectLst/>
                <a:latin typeface="Arial"/>
                <a:ea typeface="Calibri"/>
                <a:cs typeface="Arial"/>
              </a:rPr>
              <a:t>desired </a:t>
            </a:r>
            <a:r>
              <a:rPr lang="en-GB" sz="1600" b="1">
                <a:effectLst/>
                <a:latin typeface="Arial"/>
                <a:ea typeface="Calibri"/>
                <a:cs typeface="Arial"/>
                <a:hlinkClick r:id="rId2" action="ppaction://hlinksldjump"/>
              </a:rPr>
              <a:t>outcomes</a:t>
            </a:r>
            <a:r>
              <a:rPr lang="en-GB" sz="1600" b="1">
                <a:effectLst/>
                <a:latin typeface="Arial"/>
                <a:ea typeface="Calibri"/>
                <a:cs typeface="Arial"/>
              </a:rPr>
              <a:t> </a:t>
            </a:r>
            <a:r>
              <a:rPr lang="en-GB" sz="1600">
                <a:effectLst/>
                <a:latin typeface="Arial"/>
                <a:ea typeface="Calibri"/>
                <a:cs typeface="Arial"/>
              </a:rPr>
              <a:t>are. It can vary in size and complexity. </a:t>
            </a:r>
          </a:p>
          <a:p>
            <a:pPr marL="285750" indent="-285750">
              <a:buFont typeface="Wingdings" panose="05000000000000000000" pitchFamily="2" charset="2"/>
              <a:buChar char="Ø"/>
            </a:pPr>
            <a:endParaRPr lang="en-GB" sz="160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lang="en-GB" sz="1600">
                <a:solidFill>
                  <a:srgbClr val="000000"/>
                </a:solidFill>
                <a:effectLst/>
                <a:latin typeface="Arial"/>
                <a:ea typeface="Calibri"/>
                <a:cs typeface="Arial"/>
              </a:rPr>
              <a:t>A </a:t>
            </a:r>
            <a:r>
              <a:rPr lang="en-GB" sz="1600" b="1">
                <a:solidFill>
                  <a:srgbClr val="000000"/>
                </a:solidFill>
                <a:effectLst/>
                <a:latin typeface="Arial"/>
                <a:ea typeface="Calibri"/>
                <a:cs typeface="Arial"/>
              </a:rPr>
              <a:t>programme</a:t>
            </a:r>
            <a:r>
              <a:rPr lang="en-GB" sz="1600">
                <a:solidFill>
                  <a:srgbClr val="000000"/>
                </a:solidFill>
                <a:effectLst/>
                <a:latin typeface="Arial"/>
                <a:ea typeface="Calibri"/>
                <a:cs typeface="Arial"/>
              </a:rPr>
              <a:t> is a </a:t>
            </a:r>
            <a:r>
              <a:rPr lang="en-GB" sz="1600" b="1">
                <a:solidFill>
                  <a:srgbClr val="000000"/>
                </a:solidFill>
                <a:effectLst/>
                <a:latin typeface="Arial"/>
                <a:ea typeface="Calibri"/>
                <a:cs typeface="Arial"/>
              </a:rPr>
              <a:t>group of projects </a:t>
            </a:r>
            <a:r>
              <a:rPr lang="en-GB" sz="1600">
                <a:solidFill>
                  <a:srgbClr val="000000"/>
                </a:solidFill>
                <a:effectLst/>
                <a:latin typeface="Arial"/>
                <a:ea typeface="Calibri"/>
                <a:cs typeface="Arial"/>
              </a:rPr>
              <a:t>that are similar or related to one another, and which are managed and </a:t>
            </a:r>
            <a:r>
              <a:rPr lang="en-GB" sz="1600" b="1">
                <a:solidFill>
                  <a:srgbClr val="000000"/>
                </a:solidFill>
                <a:effectLst/>
                <a:latin typeface="Arial"/>
                <a:ea typeface="Calibri"/>
                <a:cs typeface="Arial"/>
              </a:rPr>
              <a:t>coordinated as a group </a:t>
            </a:r>
            <a:r>
              <a:rPr lang="en-GB" sz="1600">
                <a:solidFill>
                  <a:srgbClr val="000000"/>
                </a:solidFill>
                <a:effectLst/>
                <a:latin typeface="Arial"/>
                <a:ea typeface="Calibri"/>
                <a:cs typeface="Arial"/>
              </a:rPr>
              <a:t>instead of independently.</a:t>
            </a:r>
            <a:r>
              <a:rPr lang="en-GB" sz="1600">
                <a:solidFill>
                  <a:srgbClr val="000000"/>
                </a:solidFill>
                <a:latin typeface="Arial"/>
                <a:ea typeface="Calibri"/>
                <a:cs typeface="Arial"/>
              </a:rPr>
              <a:t> </a:t>
            </a:r>
            <a:r>
              <a:rPr lang="en-GB" sz="1600">
                <a:solidFill>
                  <a:srgbClr val="000000"/>
                </a:solidFill>
                <a:effectLst/>
                <a:latin typeface="Arial"/>
                <a:ea typeface="Calibri"/>
                <a:cs typeface="Arial"/>
              </a:rPr>
              <a:t>It has a clear scope</a:t>
            </a:r>
            <a:r>
              <a:rPr lang="en-GB" sz="1600">
                <a:solidFill>
                  <a:srgbClr val="000000"/>
                </a:solidFill>
                <a:latin typeface="Arial"/>
                <a:ea typeface="Calibri"/>
                <a:cs typeface="Arial"/>
              </a:rPr>
              <a:t> and </a:t>
            </a:r>
            <a:r>
              <a:rPr lang="en-GB" sz="1600">
                <a:solidFill>
                  <a:srgbClr val="000000"/>
                </a:solidFill>
                <a:effectLst/>
                <a:latin typeface="Arial"/>
                <a:ea typeface="Calibri"/>
                <a:cs typeface="Arial"/>
              </a:rPr>
              <a:t>objectives</a:t>
            </a:r>
            <a:r>
              <a:rPr lang="en-GB" sz="1600">
                <a:solidFill>
                  <a:srgbClr val="000000"/>
                </a:solidFill>
                <a:latin typeface="Arial"/>
                <a:ea typeface="Calibri"/>
                <a:cs typeface="Arial"/>
              </a:rPr>
              <a:t> </a:t>
            </a:r>
            <a:r>
              <a:rPr lang="en-GB" sz="1600">
                <a:solidFill>
                  <a:srgbClr val="000000"/>
                </a:solidFill>
                <a:effectLst/>
                <a:latin typeface="Arial"/>
                <a:ea typeface="Calibri"/>
                <a:cs typeface="Arial"/>
              </a:rPr>
              <a:t>and should articulate what the </a:t>
            </a:r>
            <a:r>
              <a:rPr lang="en-GB" sz="1600" b="1">
                <a:solidFill>
                  <a:srgbClr val="000000"/>
                </a:solidFill>
                <a:effectLst/>
                <a:latin typeface="Arial"/>
                <a:ea typeface="Calibri"/>
                <a:cs typeface="Arial"/>
              </a:rPr>
              <a:t>desired outcomes </a:t>
            </a:r>
            <a:r>
              <a:rPr lang="en-GB" sz="1600">
                <a:solidFill>
                  <a:srgbClr val="000000"/>
                </a:solidFill>
                <a:effectLst/>
                <a:latin typeface="Arial"/>
                <a:ea typeface="Calibri"/>
                <a:cs typeface="Arial"/>
              </a:rPr>
              <a:t>are </a:t>
            </a:r>
            <a:r>
              <a:rPr lang="en-GB" sz="1600">
                <a:solidFill>
                  <a:srgbClr val="000000"/>
                </a:solidFill>
                <a:latin typeface="Arial"/>
                <a:ea typeface="Calibri"/>
                <a:cs typeface="Arial"/>
              </a:rPr>
              <a:t>for</a:t>
            </a:r>
            <a:r>
              <a:rPr lang="en-GB" sz="1600">
                <a:solidFill>
                  <a:srgbClr val="000000"/>
                </a:solidFill>
                <a:effectLst/>
                <a:latin typeface="Arial"/>
                <a:ea typeface="Calibri"/>
                <a:cs typeface="Arial"/>
              </a:rPr>
              <a:t> the programme as a whole. E</a:t>
            </a:r>
            <a:r>
              <a:rPr lang="en-GB" sz="1600">
                <a:effectLst/>
                <a:latin typeface="Arial"/>
                <a:ea typeface="Calibri"/>
                <a:cs typeface="Arial"/>
              </a:rPr>
              <a:t>ach project within the programme assists in meeting those objectives.</a:t>
            </a:r>
          </a:p>
          <a:p>
            <a:pPr marL="285750" indent="-285750">
              <a:buFont typeface="Wingdings" panose="05000000000000000000" pitchFamily="2" charset="2"/>
              <a:buChar char="Ø"/>
            </a:pPr>
            <a:endParaRPr lang="en-GB" sz="160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Ø"/>
            </a:pPr>
            <a:r>
              <a:rPr lang="en-GB" sz="1600">
                <a:solidFill>
                  <a:srgbClr val="000000"/>
                </a:solidFill>
                <a:effectLst/>
                <a:latin typeface="Arial"/>
                <a:ea typeface="Calibri"/>
                <a:cs typeface="Arial"/>
              </a:rPr>
              <a:t>A </a:t>
            </a:r>
            <a:r>
              <a:rPr lang="en-GB" sz="1600" b="1">
                <a:solidFill>
                  <a:srgbClr val="000000"/>
                </a:solidFill>
                <a:effectLst/>
                <a:latin typeface="Arial"/>
                <a:ea typeface="Calibri"/>
                <a:cs typeface="Arial"/>
              </a:rPr>
              <a:t>portfolio</a:t>
            </a:r>
            <a:r>
              <a:rPr lang="en-GB" sz="1600">
                <a:solidFill>
                  <a:srgbClr val="000000"/>
                </a:solidFill>
                <a:effectLst/>
                <a:latin typeface="Arial"/>
                <a:ea typeface="Calibri"/>
                <a:cs typeface="Arial"/>
              </a:rPr>
              <a:t> is a </a:t>
            </a:r>
            <a:r>
              <a:rPr lang="en-GB" sz="1600" b="1">
                <a:solidFill>
                  <a:srgbClr val="000000"/>
                </a:solidFill>
                <a:effectLst/>
                <a:latin typeface="Arial"/>
                <a:ea typeface="Calibri"/>
                <a:cs typeface="Arial"/>
              </a:rPr>
              <a:t>group of different programmes and/or projects </a:t>
            </a:r>
            <a:r>
              <a:rPr lang="en-GB" sz="1600">
                <a:solidFill>
                  <a:srgbClr val="000000"/>
                </a:solidFill>
                <a:effectLst/>
                <a:latin typeface="Arial"/>
                <a:ea typeface="Calibri"/>
                <a:cs typeface="Arial"/>
              </a:rPr>
              <a:t>within the same organisation, which may be related or unrelated to one another. </a:t>
            </a:r>
            <a:r>
              <a:rPr lang="en-GB" sz="1600">
                <a:effectLst/>
                <a:latin typeface="Arial"/>
                <a:ea typeface="Calibri"/>
                <a:cs typeface="Arial"/>
              </a:rPr>
              <a:t>Portfolio management includes the </a:t>
            </a:r>
            <a:r>
              <a:rPr lang="en-GB" sz="1600" b="1">
                <a:effectLst/>
                <a:latin typeface="Arial"/>
                <a:ea typeface="Calibri"/>
                <a:cs typeface="Arial"/>
              </a:rPr>
              <a:t>selection and prioritisation </a:t>
            </a:r>
            <a:r>
              <a:rPr lang="en-GB" sz="1600" b="1">
                <a:latin typeface="Arial"/>
                <a:ea typeface="Calibri"/>
                <a:cs typeface="Arial"/>
              </a:rPr>
              <a:t>of programmes</a:t>
            </a:r>
            <a:r>
              <a:rPr lang="en-GB" sz="1600" b="1">
                <a:effectLst/>
                <a:latin typeface="Arial"/>
                <a:ea typeface="Calibri"/>
                <a:cs typeface="Arial"/>
              </a:rPr>
              <a:t> </a:t>
            </a:r>
            <a:r>
              <a:rPr lang="en-GB" sz="1600">
                <a:effectLst/>
                <a:latin typeface="Arial"/>
                <a:ea typeface="Calibri"/>
                <a:cs typeface="Arial"/>
              </a:rPr>
              <a:t>which are aligned with the organisation’s strategy and objectives.</a:t>
            </a:r>
            <a:endParaRPr lang="en-GB" sz="1600">
              <a:latin typeface="Arial"/>
              <a:ea typeface="Calibri"/>
              <a:cs typeface="Arial"/>
            </a:endParaRPr>
          </a:p>
          <a:p>
            <a:pPr marL="285750" indent="-285750" algn="just">
              <a:buFont typeface="Wingdings" panose="05000000000000000000" pitchFamily="2" charset="2"/>
              <a:buChar char="Ø"/>
            </a:pPr>
            <a:endParaRPr lang="en-GB" sz="1600">
              <a:solidFill>
                <a:srgbClr val="2B3857"/>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Title 7">
            <a:extLst>
              <a:ext uri="{FF2B5EF4-FFF2-40B4-BE49-F238E27FC236}">
                <a16:creationId xmlns:a16="http://schemas.microsoft.com/office/drawing/2014/main" id="{7865DF36-4848-40F3-C120-5EB5B637BBEE}"/>
              </a:ext>
            </a:extLst>
          </p:cNvPr>
          <p:cNvSpPr txBox="1">
            <a:spLocks/>
          </p:cNvSpPr>
          <p:nvPr/>
        </p:nvSpPr>
        <p:spPr>
          <a:xfrm>
            <a:off x="460837" y="914491"/>
            <a:ext cx="10232932" cy="478240"/>
          </a:xfrm>
        </p:spPr>
        <p:txBody>
          <a:bodyPr lIns="91440" tIns="45720" rIns="91440" bIns="4572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solidFill>
                  <a:srgbClr val="B00000"/>
                </a:solidFill>
                <a:latin typeface="Arial"/>
                <a:cs typeface="Arial"/>
              </a:rPr>
              <a:t>What’s the difference between a Project, Programme and Portfolio?</a:t>
            </a:r>
            <a:endParaRPr lang="en-US" sz="2400">
              <a:solidFill>
                <a:srgbClr val="B00000"/>
              </a:solidFill>
              <a:latin typeface="Arial"/>
              <a:cs typeface="Arial"/>
            </a:endParaRPr>
          </a:p>
        </p:txBody>
      </p:sp>
      <p:pic>
        <p:nvPicPr>
          <p:cNvPr id="7" name="Picture 6" descr="Diagram&#10;&#10;Description automatically generated">
            <a:extLst>
              <a:ext uri="{FF2B5EF4-FFF2-40B4-BE49-F238E27FC236}">
                <a16:creationId xmlns:a16="http://schemas.microsoft.com/office/drawing/2014/main" id="{B609D947-BBFC-37EF-10D4-83422BD36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1498" y="2037107"/>
            <a:ext cx="310515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974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8D6DE331-A6B1-FF0E-0D36-426F2D3CCA1F}"/>
              </a:ext>
            </a:extLst>
          </p:cNvPr>
          <p:cNvSpPr>
            <a:spLocks noGrp="1"/>
          </p:cNvSpPr>
          <p:nvPr/>
        </p:nvSpPr>
        <p:spPr>
          <a:xfrm>
            <a:off x="429710" y="495462"/>
            <a:ext cx="10232932" cy="640080"/>
          </a:xfrm>
        </p:spPr>
        <p:txBody>
          <a:bodyPr lIns="91440" tIns="45720" rIns="91440" bIns="45720" anchor="b" anchorCtr="0">
            <a:noAutofit/>
          </a:bodyPr>
          <a:lstStyle>
            <a:lvl1pPr algn="l" rtl="0" eaLnBrk="1" fontAlgn="base" hangingPunct="1">
              <a:spcBef>
                <a:spcPct val="0"/>
              </a:spcBef>
              <a:spcAft>
                <a:spcPct val="0"/>
              </a:spcAft>
              <a:defRPr sz="2800" kern="1200">
                <a:solidFill>
                  <a:schemeClr val="bg2">
                    <a:lumMod val="25000"/>
                  </a:schemeClr>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b="1">
                <a:solidFill>
                  <a:srgbClr val="B00000"/>
                </a:solidFill>
                <a:latin typeface="Arial"/>
                <a:ea typeface="ＭＳ Ｐゴシック"/>
                <a:cs typeface="Arial"/>
              </a:rPr>
              <a:t>Project Lifecycle</a:t>
            </a:r>
            <a:endParaRPr lang="en-US" b="1">
              <a:solidFill>
                <a:srgbClr val="B00000"/>
              </a:solidFill>
              <a:latin typeface="Arial"/>
              <a:ea typeface="ＭＳ Ｐゴシック"/>
              <a:cs typeface="Arial"/>
            </a:endParaRPr>
          </a:p>
        </p:txBody>
      </p:sp>
      <p:sp>
        <p:nvSpPr>
          <p:cNvPr id="5" name="TextBox 39">
            <a:extLst>
              <a:ext uri="{FF2B5EF4-FFF2-40B4-BE49-F238E27FC236}">
                <a16:creationId xmlns:a16="http://schemas.microsoft.com/office/drawing/2014/main" id="{47B0DF95-F05F-27AD-D5BA-6E610B8203CD}"/>
              </a:ext>
            </a:extLst>
          </p:cNvPr>
          <p:cNvSpPr txBox="1"/>
          <p:nvPr/>
        </p:nvSpPr>
        <p:spPr>
          <a:xfrm>
            <a:off x="429710" y="1314369"/>
            <a:ext cx="6356128" cy="446276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Ø"/>
            </a:pPr>
            <a:endParaRPr lang="en-GB" sz="160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Ø"/>
            </a:pPr>
            <a:r>
              <a:rPr lang="en-GB" sz="1600">
                <a:effectLst/>
                <a:latin typeface="Arial"/>
                <a:ea typeface="Times New Roman" panose="02020603050405020304" pitchFamily="18" charset="0"/>
                <a:cs typeface="Arial"/>
              </a:rPr>
              <a:t>Project management is often </a:t>
            </a:r>
            <a:r>
              <a:rPr lang="en-GB" sz="1600">
                <a:latin typeface="Arial"/>
                <a:ea typeface="Times New Roman" panose="02020603050405020304" pitchFamily="18" charset="0"/>
                <a:cs typeface="Arial"/>
              </a:rPr>
              <a:t>managed </a:t>
            </a:r>
            <a:r>
              <a:rPr lang="en-GB" sz="1600">
                <a:effectLst/>
                <a:latin typeface="Arial"/>
                <a:ea typeface="Times New Roman" panose="02020603050405020304" pitchFamily="18" charset="0"/>
                <a:cs typeface="Arial"/>
              </a:rPr>
              <a:t>in phases or stages to improve control and quality. This means a large project is broken down into more manageable stages, each with a specific </a:t>
            </a:r>
            <a:r>
              <a:rPr lang="en-GB" sz="1600">
                <a:effectLst/>
                <a:latin typeface="Arial"/>
                <a:ea typeface="Times New Roman" panose="02020603050405020304" pitchFamily="18" charset="0"/>
                <a:cs typeface="Arial"/>
                <a:hlinkClick r:id="rId2" action="ppaction://hlinksldjump"/>
              </a:rPr>
              <a:t>deliverable</a:t>
            </a:r>
            <a:r>
              <a:rPr lang="en-GB" sz="1600">
                <a:effectLst/>
                <a:latin typeface="Arial"/>
                <a:ea typeface="Times New Roman" panose="02020603050405020304" pitchFamily="18" charset="0"/>
                <a:cs typeface="Arial"/>
              </a:rPr>
              <a:t>, and </a:t>
            </a:r>
            <a:r>
              <a:rPr lang="en-GB" sz="1600">
                <a:latin typeface="Arial"/>
                <a:ea typeface="Times New Roman" panose="02020603050405020304" pitchFamily="18" charset="0"/>
                <a:cs typeface="Arial"/>
              </a:rPr>
              <a:t>undertaken</a:t>
            </a:r>
            <a:r>
              <a:rPr lang="en-GB" sz="1600">
                <a:effectLst/>
                <a:latin typeface="Arial"/>
                <a:ea typeface="Times New Roman" panose="02020603050405020304" pitchFamily="18" charset="0"/>
                <a:cs typeface="Arial"/>
              </a:rPr>
              <a:t> in a specific sequence. </a:t>
            </a:r>
          </a:p>
          <a:p>
            <a:pPr marL="285750" indent="-285750">
              <a:buFont typeface="Wingdings" panose="05000000000000000000" pitchFamily="2" charset="2"/>
              <a:buChar char="Ø"/>
            </a:pPr>
            <a:endParaRPr lang="en-GB" sz="160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Ø"/>
            </a:pPr>
            <a:r>
              <a:rPr lang="en-GB" sz="1600">
                <a:effectLst/>
                <a:latin typeface="Arial"/>
                <a:ea typeface="Times New Roman" panose="02020603050405020304" pitchFamily="18" charset="0"/>
                <a:cs typeface="Arial"/>
              </a:rPr>
              <a:t>At the end of each stage, a review is typically carried out on the deliverables and the performance of the project. This helps the project team come to a view as to whether the project proceeds to the next stage or undergoes revision.</a:t>
            </a:r>
          </a:p>
          <a:p>
            <a:pPr marL="285750" indent="-285750">
              <a:buFont typeface="Wingdings" panose="05000000000000000000" pitchFamily="2" charset="2"/>
              <a:buChar char="Ø"/>
            </a:pPr>
            <a:endParaRPr lang="en-GB" sz="160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Ø"/>
            </a:pPr>
            <a:r>
              <a:rPr lang="en-GB" sz="1600">
                <a:latin typeface="Arial"/>
                <a:ea typeface="Times New Roman" panose="02020603050405020304" pitchFamily="18" charset="0"/>
                <a:cs typeface="Arial"/>
              </a:rPr>
              <a:t>Altogether, the stages of a project are known as the project lifecycle.</a:t>
            </a:r>
          </a:p>
          <a:p>
            <a:pPr marL="285750" indent="-285750">
              <a:buFont typeface="Wingdings" panose="05000000000000000000" pitchFamily="2" charset="2"/>
              <a:buChar char="Ø"/>
            </a:pPr>
            <a:endParaRPr lang="en-GB" sz="160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Ø"/>
            </a:pPr>
            <a:r>
              <a:rPr lang="en-GB" sz="1600">
                <a:effectLst/>
                <a:latin typeface="Arial"/>
                <a:ea typeface="Times New Roman" panose="02020603050405020304" pitchFamily="18" charset="0"/>
                <a:cs typeface="Arial"/>
              </a:rPr>
              <a:t>To find out more about each of the stages, and the templates and guidance available, please click on the relevant stage in the diagram to the right.</a:t>
            </a:r>
          </a:p>
          <a:p>
            <a:pPr algn="just"/>
            <a:endParaRPr lang="en-GB" sz="1400">
              <a:solidFill>
                <a:srgbClr val="2B3857"/>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B4D4F9BD-C446-B336-C7AD-BE8C6789E770}"/>
              </a:ext>
            </a:extLst>
          </p:cNvPr>
          <p:cNvGraphicFramePr/>
          <p:nvPr>
            <p:extLst>
              <p:ext uri="{D42A27DB-BD31-4B8C-83A1-F6EECF244321}">
                <p14:modId xmlns:p14="http://schemas.microsoft.com/office/powerpoint/2010/main" val="2428811645"/>
              </p:ext>
            </p:extLst>
          </p:nvPr>
        </p:nvGraphicFramePr>
        <p:xfrm>
          <a:off x="7339449" y="1428523"/>
          <a:ext cx="4422841" cy="4000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8672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69F750-3C8B-0DD8-711C-DE66733FD1C0}"/>
              </a:ext>
            </a:extLst>
          </p:cNvPr>
          <p:cNvSpPr/>
          <p:nvPr/>
        </p:nvSpPr>
        <p:spPr>
          <a:xfrm>
            <a:off x="2304240" y="2124591"/>
            <a:ext cx="8452284" cy="751564"/>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Each project must have a clear need, a defined customer, realistic </a:t>
            </a:r>
            <a:r>
              <a:rPr lang="en-GB" sz="160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2" action="ppaction://hlinksldjump"/>
              </a:rPr>
              <a:t>benefits</a:t>
            </a:r>
            <a:r>
              <a:rPr lang="en-GB"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 detailed cost assessment. Projects must be aligned to the business objectives of the Council and must always be grounded in a </a:t>
            </a:r>
            <a:r>
              <a:rPr lang="en-GB" sz="160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action="ppaction://hlinksldjump"/>
              </a:rPr>
              <a:t>business case.</a:t>
            </a:r>
            <a:endParaRPr lang="en-GB">
              <a:solidFill>
                <a:srgbClr val="0070C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BB8C04C-EB31-67B6-933B-3A65AACA76E5}"/>
              </a:ext>
            </a:extLst>
          </p:cNvPr>
          <p:cNvSpPr/>
          <p:nvPr/>
        </p:nvSpPr>
        <p:spPr>
          <a:xfrm>
            <a:off x="2304240" y="3163646"/>
            <a:ext cx="8452284" cy="576000"/>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defTabSz="914238" fontAlgn="auto">
              <a:spcBef>
                <a:spcPts val="400"/>
              </a:spcBef>
              <a:spcAft>
                <a:spcPts val="200"/>
              </a:spcAft>
              <a:buClr>
                <a:schemeClr val="tx1"/>
              </a:buClr>
            </a:pPr>
            <a:r>
              <a:rPr lang="en-GB" sz="1600">
                <a:effectLst/>
                <a:latin typeface="Arial" panose="020B0604020202020204" pitchFamily="34" charset="0"/>
                <a:ea typeface="Times New Roman" panose="02020603050405020304" pitchFamily="18" charset="0"/>
                <a:cs typeface="Arial" panose="020B0604020202020204" pitchFamily="34" charset="0"/>
              </a:rPr>
              <a:t>The project must learn from the successes and mistakes from previous projects and ensure that knowledge gained throughout the project is captured and passed on to future projects.</a:t>
            </a:r>
            <a:endParaRPr lang="en-GB" sz="1600">
              <a:solidFill>
                <a:schemeClr val="tx1">
                  <a:lumMod val="85000"/>
                  <a:lumOff val="15000"/>
                </a:schemeClr>
              </a:solidFill>
              <a:latin typeface="Arial" panose="020B0604020202020204" pitchFamily="34" charset="0"/>
              <a:cs typeface="Arial" panose="020B0604020202020204" pitchFamily="34" charset="0"/>
            </a:endParaRPr>
          </a:p>
        </p:txBody>
      </p:sp>
      <p:sp>
        <p:nvSpPr>
          <p:cNvPr id="6" name="Rounded Rectangle 7">
            <a:extLst>
              <a:ext uri="{FF2B5EF4-FFF2-40B4-BE49-F238E27FC236}">
                <a16:creationId xmlns:a16="http://schemas.microsoft.com/office/drawing/2014/main" id="{456C76DE-FCCD-6676-9925-9F4F4DFA4D6E}"/>
              </a:ext>
            </a:extLst>
          </p:cNvPr>
          <p:cNvSpPr/>
          <p:nvPr/>
        </p:nvSpPr>
        <p:spPr>
          <a:xfrm>
            <a:off x="488423" y="2166331"/>
            <a:ext cx="1748624" cy="665609"/>
          </a:xfrm>
          <a:prstGeom prst="roundRect">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a:latin typeface="Arial" panose="020B0604020202020204" pitchFamily="34" charset="0"/>
                <a:cs typeface="Arial" panose="020B0604020202020204" pitchFamily="34" charset="0"/>
              </a:rPr>
              <a:t>Continued Business Justification</a:t>
            </a:r>
          </a:p>
        </p:txBody>
      </p:sp>
      <p:sp>
        <p:nvSpPr>
          <p:cNvPr id="7" name="Rounded Rectangle 8">
            <a:extLst>
              <a:ext uri="{FF2B5EF4-FFF2-40B4-BE49-F238E27FC236}">
                <a16:creationId xmlns:a16="http://schemas.microsoft.com/office/drawing/2014/main" id="{DEF6603E-3CE3-C51D-C4D9-7B0DB0A6F15F}"/>
              </a:ext>
            </a:extLst>
          </p:cNvPr>
          <p:cNvSpPr/>
          <p:nvPr/>
        </p:nvSpPr>
        <p:spPr>
          <a:xfrm>
            <a:off x="507261" y="3236524"/>
            <a:ext cx="1748626" cy="503122"/>
          </a:xfrm>
          <a:prstGeom prst="roundRect">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a:latin typeface="Arial" panose="020B0604020202020204" pitchFamily="34" charset="0"/>
                <a:cs typeface="Arial" panose="020B0604020202020204" pitchFamily="34" charset="0"/>
              </a:rPr>
              <a:t>Learn from Experience</a:t>
            </a:r>
          </a:p>
        </p:txBody>
      </p:sp>
      <p:sp>
        <p:nvSpPr>
          <p:cNvPr id="8" name="Rounded Rectangle 9">
            <a:extLst>
              <a:ext uri="{FF2B5EF4-FFF2-40B4-BE49-F238E27FC236}">
                <a16:creationId xmlns:a16="http://schemas.microsoft.com/office/drawing/2014/main" id="{364DA6B9-87A1-7500-2637-837B634E6827}"/>
              </a:ext>
            </a:extLst>
          </p:cNvPr>
          <p:cNvSpPr/>
          <p:nvPr/>
        </p:nvSpPr>
        <p:spPr>
          <a:xfrm>
            <a:off x="488423" y="4247196"/>
            <a:ext cx="1748626" cy="503122"/>
          </a:xfrm>
          <a:prstGeom prst="roundRect">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a:latin typeface="Arial" panose="020B0604020202020204" pitchFamily="34" charset="0"/>
                <a:cs typeface="Arial" panose="020B0604020202020204" pitchFamily="34" charset="0"/>
              </a:rPr>
              <a:t>Define Roles and Responsibilities</a:t>
            </a:r>
          </a:p>
        </p:txBody>
      </p:sp>
      <p:sp>
        <p:nvSpPr>
          <p:cNvPr id="9" name="Title 1">
            <a:extLst>
              <a:ext uri="{FF2B5EF4-FFF2-40B4-BE49-F238E27FC236}">
                <a16:creationId xmlns:a16="http://schemas.microsoft.com/office/drawing/2014/main" id="{7FFC443C-9B6B-EB57-0406-7DDA65FC34E2}"/>
              </a:ext>
            </a:extLst>
          </p:cNvPr>
          <p:cNvSpPr txBox="1">
            <a:spLocks/>
          </p:cNvSpPr>
          <p:nvPr/>
        </p:nvSpPr>
        <p:spPr>
          <a:xfrm>
            <a:off x="469585" y="541062"/>
            <a:ext cx="10237304" cy="665609"/>
          </a:xfrm>
          <a:prstGeom prst="rect">
            <a:avLst/>
          </a:prstGeom>
        </p:spPr>
        <p:txBody>
          <a:bodyPr vert="horz" lIns="91440" tIns="45720" rIns="91440" bIns="45720" rtlCol="0" anchor="b"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a:solidFill>
                  <a:srgbClr val="B00000"/>
                </a:solidFill>
                <a:latin typeface="Arial"/>
                <a:cs typeface="Arial"/>
              </a:rPr>
              <a:t>The 7 Project Management Principles</a:t>
            </a:r>
          </a:p>
        </p:txBody>
      </p:sp>
      <p:sp>
        <p:nvSpPr>
          <p:cNvPr id="10" name="Rectangle 9">
            <a:extLst>
              <a:ext uri="{FF2B5EF4-FFF2-40B4-BE49-F238E27FC236}">
                <a16:creationId xmlns:a16="http://schemas.microsoft.com/office/drawing/2014/main" id="{022B23D3-7B90-1594-C346-6D53F34E0F77}"/>
              </a:ext>
            </a:extLst>
          </p:cNvPr>
          <p:cNvSpPr/>
          <p:nvPr/>
        </p:nvSpPr>
        <p:spPr>
          <a:xfrm>
            <a:off x="2304240" y="4091305"/>
            <a:ext cx="8452283" cy="751564"/>
          </a:xfrm>
          <a:prstGeom prst="rect">
            <a:avLst/>
          </a:prstGeom>
        </p:spPr>
        <p:txBody>
          <a:bodyPr wrap="square" lIns="91440" tIns="45720" rIns="91440" bIns="4572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600">
                <a:effectLst/>
                <a:latin typeface="Arial" panose="020B0604020202020204" pitchFamily="34" charset="0"/>
                <a:ea typeface="Times New Roman" panose="02020603050405020304" pitchFamily="18" charset="0"/>
                <a:cs typeface="Arial" panose="020B0604020202020204" pitchFamily="34" charset="0"/>
              </a:rPr>
              <a:t>Projects must have an explicit project management team structure, which consists of </a:t>
            </a:r>
            <a:r>
              <a:rPr lang="en-GB" sz="1600">
                <a:latin typeface="Arial" panose="020B0604020202020204" pitchFamily="34" charset="0"/>
                <a:ea typeface="Times New Roman" panose="02020603050405020304" pitchFamily="18" charset="0"/>
                <a:cs typeface="Arial" panose="020B0604020202020204" pitchFamily="34" charset="0"/>
              </a:rPr>
              <a:t>well-defined</a:t>
            </a:r>
            <a:r>
              <a:rPr lang="en-GB" sz="1600">
                <a:effectLst/>
                <a:latin typeface="Arial" panose="020B0604020202020204" pitchFamily="34" charset="0"/>
                <a:ea typeface="Times New Roman" panose="02020603050405020304" pitchFamily="18" charset="0"/>
                <a:cs typeface="Arial" panose="020B0604020202020204" pitchFamily="34" charset="0"/>
              </a:rPr>
              <a:t> roles and responsibilities.</a:t>
            </a:r>
            <a:r>
              <a:rPr lang="en-GB" sz="1600">
                <a:latin typeface="Arial" panose="020B0604020202020204" pitchFamily="34" charset="0"/>
                <a:ea typeface="Times New Roman" panose="02020603050405020304" pitchFamily="18" charset="0"/>
                <a:cs typeface="Arial" panose="020B0604020202020204" pitchFamily="34" charset="0"/>
              </a:rPr>
              <a:t> Everyone should know what they are responsible for and what others involved in the project are responsible for.</a:t>
            </a:r>
            <a:endParaRPr lang="en-GB" sz="1600">
              <a:latin typeface="Arial" panose="020B0604020202020204" pitchFamily="34" charset="0"/>
              <a:cs typeface="Arial" panose="020B0604020202020204" pitchFamily="34" charset="0"/>
            </a:endParaRPr>
          </a:p>
        </p:txBody>
      </p:sp>
      <p:sp>
        <p:nvSpPr>
          <p:cNvPr id="11" name="Rounded Rectangle 17">
            <a:extLst>
              <a:ext uri="{FF2B5EF4-FFF2-40B4-BE49-F238E27FC236}">
                <a16:creationId xmlns:a16="http://schemas.microsoft.com/office/drawing/2014/main" id="{04F0E7DE-3739-AD94-0D60-704641611F4A}"/>
              </a:ext>
            </a:extLst>
          </p:cNvPr>
          <p:cNvSpPr/>
          <p:nvPr/>
        </p:nvSpPr>
        <p:spPr>
          <a:xfrm>
            <a:off x="469585" y="5321208"/>
            <a:ext cx="1745096" cy="521499"/>
          </a:xfrm>
          <a:prstGeom prst="roundRect">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a:latin typeface="Arial" panose="020B0604020202020204" pitchFamily="34" charset="0"/>
                <a:cs typeface="Arial" panose="020B0604020202020204" pitchFamily="34" charset="0"/>
              </a:rPr>
              <a:t>Manage by Stages</a:t>
            </a:r>
          </a:p>
        </p:txBody>
      </p:sp>
      <p:sp>
        <p:nvSpPr>
          <p:cNvPr id="12" name="Rectangle 11">
            <a:extLst>
              <a:ext uri="{FF2B5EF4-FFF2-40B4-BE49-F238E27FC236}">
                <a16:creationId xmlns:a16="http://schemas.microsoft.com/office/drawing/2014/main" id="{CD750238-A3BD-8A55-02ED-BE616057E22A}"/>
              </a:ext>
            </a:extLst>
          </p:cNvPr>
          <p:cNvSpPr/>
          <p:nvPr/>
        </p:nvSpPr>
        <p:spPr>
          <a:xfrm>
            <a:off x="2304240" y="5194528"/>
            <a:ext cx="8452283" cy="648179"/>
          </a:xfrm>
          <a:prstGeom prst="rect">
            <a:avLst/>
          </a:prstGeom>
        </p:spPr>
        <p:txBody>
          <a:bodyPr wrap="square" lIns="91440" tIns="45720" rIns="91440" bIns="4572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600">
                <a:effectLst/>
                <a:latin typeface="Arial" panose="020B0604020202020204" pitchFamily="34" charset="0"/>
                <a:ea typeface="Times New Roman" panose="02020603050405020304" pitchFamily="18" charset="0"/>
                <a:cs typeface="Arial" panose="020B0604020202020204" pitchFamily="34" charset="0"/>
              </a:rPr>
              <a:t>Projects should be broken down into discreet </a:t>
            </a:r>
            <a:r>
              <a:rPr lang="en-GB" sz="1600">
                <a:latin typeface="Arial" panose="020B0604020202020204" pitchFamily="34" charset="0"/>
                <a:ea typeface="Times New Roman" panose="02020603050405020304" pitchFamily="18" charset="0"/>
                <a:cs typeface="Arial" panose="020B0604020202020204" pitchFamily="34" charset="0"/>
              </a:rPr>
              <a:t>components, called stages, with periodic reviews to record lessons learnt and confirm the project is still on track to meet its objectives.  </a:t>
            </a:r>
            <a:endParaRPr lang="en-GB" sz="1600">
              <a:latin typeface="Arial" panose="020B0604020202020204" pitchFamily="34" charset="0"/>
              <a:cs typeface="Arial" panose="020B0604020202020204" pitchFamily="34" charset="0"/>
            </a:endParaRPr>
          </a:p>
        </p:txBody>
      </p:sp>
      <p:sp>
        <p:nvSpPr>
          <p:cNvPr id="13" name="TextBox 5">
            <a:extLst>
              <a:ext uri="{FF2B5EF4-FFF2-40B4-BE49-F238E27FC236}">
                <a16:creationId xmlns:a16="http://schemas.microsoft.com/office/drawing/2014/main" id="{C3E1563A-033B-DD2A-06C1-29F1F9F74A00}"/>
              </a:ext>
            </a:extLst>
          </p:cNvPr>
          <p:cNvSpPr txBox="1"/>
          <p:nvPr/>
        </p:nvSpPr>
        <p:spPr>
          <a:xfrm>
            <a:off x="488423" y="1296111"/>
            <a:ext cx="10524511"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a:effectLst/>
                <a:latin typeface="Arial" panose="020B0604020202020204" pitchFamily="34" charset="0"/>
                <a:cs typeface="Arial" panose="020B0604020202020204" pitchFamily="34" charset="0"/>
              </a:rPr>
              <a:t>PRINCE2 principles provide a standard set of behaviours to help guide the project management approach and should be applied to every project as below:</a:t>
            </a: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5525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1">
            <a:extLst>
              <a:ext uri="{FF2B5EF4-FFF2-40B4-BE49-F238E27FC236}">
                <a16:creationId xmlns:a16="http://schemas.microsoft.com/office/drawing/2014/main" id="{251E91D8-F475-9E8D-9F85-A0EBE502DFC1}"/>
              </a:ext>
            </a:extLst>
          </p:cNvPr>
          <p:cNvSpPr/>
          <p:nvPr/>
        </p:nvSpPr>
        <p:spPr>
          <a:xfrm>
            <a:off x="453414" y="1909133"/>
            <a:ext cx="1770003" cy="618574"/>
          </a:xfrm>
          <a:prstGeom prst="roundRect">
            <a:avLst/>
          </a:prstGeom>
          <a:solidFill>
            <a:schemeClr val="accent2">
              <a:lumMod val="20000"/>
              <a:lumOff val="80000"/>
            </a:schemeClr>
          </a:solidFill>
          <a:ln>
            <a:solidFill>
              <a:srgbClr val="B00000"/>
            </a:solidFill>
          </a:ln>
          <a:effectLst>
            <a:outerShdw blurRad="50800" dist="38100" dir="2700000" algn="tl" rotWithShape="0">
              <a:prstClr val="black">
                <a:alpha val="40000"/>
              </a:prstClr>
            </a:outerShdw>
          </a:effectLst>
        </p:spPr>
        <p:txBody>
          <a:bodyPr wrap="square" lIns="91440" tIns="45720" rIns="91440" bIns="4572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latin typeface="Arial"/>
                <a:cs typeface="Arial"/>
              </a:rPr>
              <a:t>Manage by exception</a:t>
            </a:r>
            <a:endParaRPr lang="en-GB" sz="1600" dirty="0">
              <a:solidFill>
                <a:schemeClr val="bg1"/>
              </a:solidFill>
              <a:latin typeface="Arial"/>
              <a:cs typeface="Arial"/>
            </a:endParaRPr>
          </a:p>
        </p:txBody>
      </p:sp>
      <p:sp>
        <p:nvSpPr>
          <p:cNvPr id="5" name="Rectangle 4">
            <a:extLst>
              <a:ext uri="{FF2B5EF4-FFF2-40B4-BE49-F238E27FC236}">
                <a16:creationId xmlns:a16="http://schemas.microsoft.com/office/drawing/2014/main" id="{42C072EF-18FE-539E-F1E3-0E7FE98EC916}"/>
              </a:ext>
            </a:extLst>
          </p:cNvPr>
          <p:cNvSpPr/>
          <p:nvPr/>
        </p:nvSpPr>
        <p:spPr>
          <a:xfrm>
            <a:off x="2250809" y="3549293"/>
            <a:ext cx="8219827" cy="653139"/>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0" i="0">
                <a:solidFill>
                  <a:srgbClr val="000000"/>
                </a:solidFill>
                <a:effectLst/>
                <a:latin typeface="Arial" panose="020B0604020202020204" pitchFamily="34" charset="0"/>
                <a:cs typeface="Arial" panose="020B0604020202020204" pitchFamily="34" charset="0"/>
              </a:rPr>
              <a:t>Project teams should keep a constant focus on the quality of the project’s products (</a:t>
            </a:r>
            <a:r>
              <a:rPr lang="en-GB" sz="1600">
                <a:solidFill>
                  <a:srgbClr val="000000"/>
                </a:solidFill>
                <a:latin typeface="Arial" panose="020B0604020202020204" pitchFamily="34" charset="0"/>
                <a:cs typeface="Arial" panose="020B0604020202020204" pitchFamily="34" charset="0"/>
              </a:rPr>
              <a:t>deliverables), ensuring they are delivered at the right level of quality within the agreed </a:t>
            </a:r>
            <a:r>
              <a:rPr lang="en-GB" sz="1600" b="0" i="0">
                <a:solidFill>
                  <a:srgbClr val="000000"/>
                </a:solidFill>
                <a:effectLst/>
                <a:latin typeface="Arial" panose="020B0604020202020204" pitchFamily="34" charset="0"/>
                <a:cs typeface="Arial" panose="020B0604020202020204" pitchFamily="34" charset="0"/>
              </a:rPr>
              <a:t>cost and time constraints.</a:t>
            </a:r>
            <a:endParaRPr lang="en-GB" sz="1600">
              <a:solidFill>
                <a:srgbClr val="0070C0"/>
              </a:solidFill>
              <a:latin typeface="Arial" panose="020B0604020202020204" pitchFamily="34" charset="0"/>
              <a:cs typeface="Arial" panose="020B0604020202020204" pitchFamily="34" charset="0"/>
            </a:endParaRPr>
          </a:p>
        </p:txBody>
      </p:sp>
      <p:sp>
        <p:nvSpPr>
          <p:cNvPr id="6" name="Rounded Rectangle 15">
            <a:extLst>
              <a:ext uri="{FF2B5EF4-FFF2-40B4-BE49-F238E27FC236}">
                <a16:creationId xmlns:a16="http://schemas.microsoft.com/office/drawing/2014/main" id="{950E3542-6A33-398C-A719-DE1ABAEB6A07}"/>
              </a:ext>
            </a:extLst>
          </p:cNvPr>
          <p:cNvSpPr/>
          <p:nvPr/>
        </p:nvSpPr>
        <p:spPr>
          <a:xfrm>
            <a:off x="453417" y="3631541"/>
            <a:ext cx="1770002" cy="488641"/>
          </a:xfrm>
          <a:prstGeom prst="roundRect">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txBody>
          <a:bodyPr wrap="square" lIns="91440" tIns="45720" rIns="91440" bIns="4572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latin typeface="Arial"/>
                <a:cs typeface="Arial"/>
              </a:rPr>
              <a:t>Focus on Products</a:t>
            </a:r>
          </a:p>
        </p:txBody>
      </p:sp>
      <p:sp>
        <p:nvSpPr>
          <p:cNvPr id="7" name="Rectangle 6">
            <a:extLst>
              <a:ext uri="{FF2B5EF4-FFF2-40B4-BE49-F238E27FC236}">
                <a16:creationId xmlns:a16="http://schemas.microsoft.com/office/drawing/2014/main" id="{4BF83496-031E-B5DC-F2EA-0D20732A90EE}"/>
              </a:ext>
            </a:extLst>
          </p:cNvPr>
          <p:cNvSpPr/>
          <p:nvPr/>
        </p:nvSpPr>
        <p:spPr>
          <a:xfrm>
            <a:off x="2262525" y="4692553"/>
            <a:ext cx="8219827" cy="576000"/>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a:latin typeface="Arial" panose="020B0604020202020204" pitchFamily="34" charset="0"/>
                <a:cs typeface="Arial" panose="020B0604020202020204" pitchFamily="34" charset="0"/>
              </a:rPr>
              <a:t>Project management methods should be adjusted to suit the needs of each project, changing the amount of oversight and planning to fit the size and complexity of the project.  </a:t>
            </a:r>
          </a:p>
        </p:txBody>
      </p:sp>
      <p:sp>
        <p:nvSpPr>
          <p:cNvPr id="8" name="Rectangle 7">
            <a:extLst>
              <a:ext uri="{FF2B5EF4-FFF2-40B4-BE49-F238E27FC236}">
                <a16:creationId xmlns:a16="http://schemas.microsoft.com/office/drawing/2014/main" id="{3C698685-A248-6712-B75E-65E01D6C846D}"/>
              </a:ext>
            </a:extLst>
          </p:cNvPr>
          <p:cNvSpPr/>
          <p:nvPr/>
        </p:nvSpPr>
        <p:spPr>
          <a:xfrm>
            <a:off x="2250809" y="1998157"/>
            <a:ext cx="8219827" cy="1189192"/>
          </a:xfrm>
          <a:prstGeom prst="rect">
            <a:avLst/>
          </a:prstGeom>
        </p:spPr>
        <p:txBody>
          <a:bodyPr wrap="square" lIns="91440" tIns="45720" rIns="91440" bIns="4572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GB" sz="1600" dirty="0">
                <a:effectLst/>
                <a:latin typeface="Arial"/>
                <a:ea typeface="Times New Roman" panose="02020603050405020304" pitchFamily="18" charset="0"/>
                <a:cs typeface="Arial"/>
              </a:rPr>
              <a:t>Since board members are typically senior managers or executives who don’t have time to manage a project's daily activities, they establish </a:t>
            </a:r>
            <a:r>
              <a:rPr lang="en-GB" sz="1600" dirty="0">
                <a:effectLst/>
                <a:latin typeface="Arial"/>
                <a:ea typeface="Times New Roman" panose="02020603050405020304" pitchFamily="18" charset="0"/>
                <a:cs typeface="Arial"/>
                <a:hlinkClick r:id="rId2" action="ppaction://hlinksldjump"/>
              </a:rPr>
              <a:t>baseline</a:t>
            </a:r>
            <a:r>
              <a:rPr lang="en-GB" sz="1600" dirty="0">
                <a:effectLst/>
                <a:latin typeface="Arial"/>
                <a:ea typeface="Times New Roman" panose="02020603050405020304" pitchFamily="18" charset="0"/>
                <a:cs typeface="Arial"/>
              </a:rPr>
              <a:t> requirements for things like time, cost, </a:t>
            </a:r>
            <a:r>
              <a:rPr lang="en-GB" sz="1600" dirty="0">
                <a:effectLst/>
                <a:latin typeface="Arial"/>
                <a:ea typeface="Times New Roman" panose="02020603050405020304" pitchFamily="18" charset="0"/>
                <a:cs typeface="Arial"/>
                <a:hlinkClick r:id="rId3" action="ppaction://hlinksldjump"/>
              </a:rPr>
              <a:t>risk</a:t>
            </a:r>
            <a:r>
              <a:rPr lang="en-GB" sz="1600" dirty="0">
                <a:effectLst/>
                <a:latin typeface="Arial"/>
                <a:ea typeface="Times New Roman" panose="02020603050405020304" pitchFamily="18" charset="0"/>
                <a:cs typeface="Arial"/>
              </a:rPr>
              <a:t> and scope and then delegate daily oversight to the project manager. The project manager has the authority to get the project back on track if it's running late or going over budget, but if </a:t>
            </a:r>
            <a:r>
              <a:rPr lang="en-GB" sz="1600" dirty="0">
                <a:effectLst/>
                <a:latin typeface="Arial"/>
                <a:ea typeface="Times New Roman" panose="02020603050405020304" pitchFamily="18" charset="0"/>
                <a:cs typeface="Arial"/>
                <a:hlinkClick r:id="rId4" action="ppaction://hlinksldjump"/>
              </a:rPr>
              <a:t>issues</a:t>
            </a:r>
            <a:r>
              <a:rPr lang="en-GB" sz="1600" dirty="0">
                <a:effectLst/>
                <a:latin typeface="Arial"/>
                <a:ea typeface="Times New Roman" panose="02020603050405020304" pitchFamily="18" charset="0"/>
                <a:cs typeface="Arial"/>
              </a:rPr>
              <a:t> arise that will impact the established requirements, that’s an “</a:t>
            </a:r>
            <a:r>
              <a:rPr lang="en-GB" sz="1600" dirty="0">
                <a:solidFill>
                  <a:schemeClr val="accent1"/>
                </a:solidFill>
                <a:latin typeface="Arial"/>
                <a:cs typeface="Arial"/>
                <a:hlinkClick r:id="rId4" action="ppaction://hlinksldjump">
                  <a:extLst>
                    <a:ext uri="{A12FA001-AC4F-418D-AE19-62706E023703}">
                      <ahyp:hlinkClr xmlns:ahyp="http://schemas.microsoft.com/office/drawing/2018/hyperlinkcolor" val="tx"/>
                    </a:ext>
                  </a:extLst>
                </a:hlinkClick>
              </a:rPr>
              <a:t>exception</a:t>
            </a:r>
            <a:r>
              <a:rPr lang="en-GB" sz="1600" dirty="0">
                <a:effectLst/>
                <a:latin typeface="Arial"/>
                <a:ea typeface="Times New Roman" panose="02020603050405020304" pitchFamily="18" charset="0"/>
                <a:cs typeface="Arial"/>
              </a:rPr>
              <a:t>” and the project board should decide the best way to proceed.</a:t>
            </a:r>
            <a:endParaRPr lang="en-GB" sz="1600" dirty="0">
              <a:latin typeface="Arial"/>
              <a:cs typeface="Arial"/>
            </a:endParaRPr>
          </a:p>
        </p:txBody>
      </p:sp>
      <p:sp>
        <p:nvSpPr>
          <p:cNvPr id="9" name="Title 1">
            <a:extLst>
              <a:ext uri="{FF2B5EF4-FFF2-40B4-BE49-F238E27FC236}">
                <a16:creationId xmlns:a16="http://schemas.microsoft.com/office/drawing/2014/main" id="{850D8ACB-020C-57A3-9758-7E292EBF8EC4}"/>
              </a:ext>
            </a:extLst>
          </p:cNvPr>
          <p:cNvSpPr txBox="1">
            <a:spLocks/>
          </p:cNvSpPr>
          <p:nvPr/>
        </p:nvSpPr>
        <p:spPr>
          <a:xfrm>
            <a:off x="233332" y="671153"/>
            <a:ext cx="10237304" cy="665609"/>
          </a:xfrm>
          <a:prstGeom prst="rect">
            <a:avLst/>
          </a:prstGeom>
        </p:spPr>
        <p:txBody>
          <a:bodyPr vert="horz" lIns="91440" tIns="45720" rIns="91440" bIns="45720" rtlCol="0" anchor="b"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a:solidFill>
                  <a:srgbClr val="B00000"/>
                </a:solidFill>
                <a:cs typeface="Calibri"/>
              </a:rPr>
              <a:t>The 7 Project Management Principles continued…</a:t>
            </a:r>
          </a:p>
        </p:txBody>
      </p:sp>
      <p:sp>
        <p:nvSpPr>
          <p:cNvPr id="10" name="Rounded Rectangle 15">
            <a:extLst>
              <a:ext uri="{FF2B5EF4-FFF2-40B4-BE49-F238E27FC236}">
                <a16:creationId xmlns:a16="http://schemas.microsoft.com/office/drawing/2014/main" id="{E7EA5FB9-DA8E-4346-8FB1-8EB5DAC99EB5}"/>
              </a:ext>
            </a:extLst>
          </p:cNvPr>
          <p:cNvSpPr/>
          <p:nvPr/>
        </p:nvSpPr>
        <p:spPr>
          <a:xfrm>
            <a:off x="453416" y="4692553"/>
            <a:ext cx="1770001" cy="488641"/>
          </a:xfrm>
          <a:prstGeom prst="roundRect">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txBody>
          <a:bodyPr wrap="square" lIns="91440" tIns="45720" rIns="91440" bIns="4572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latin typeface="Arial"/>
                <a:cs typeface="Arial"/>
              </a:rPr>
              <a:t>Tailor to Suit the Project</a:t>
            </a:r>
          </a:p>
        </p:txBody>
      </p:sp>
    </p:spTree>
    <p:extLst>
      <p:ext uri="{BB962C8B-B14F-4D97-AF65-F5344CB8AC3E}">
        <p14:creationId xmlns:p14="http://schemas.microsoft.com/office/powerpoint/2010/main" val="4207494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FCB8F4C-BADA-4023-0D08-D54E682C0D5A}"/>
              </a:ext>
            </a:extLst>
          </p:cNvPr>
          <p:cNvGraphicFramePr>
            <a:graphicFrameLocks noGrp="1"/>
          </p:cNvGraphicFramePr>
          <p:nvPr>
            <p:extLst>
              <p:ext uri="{D42A27DB-BD31-4B8C-83A1-F6EECF244321}">
                <p14:modId xmlns:p14="http://schemas.microsoft.com/office/powerpoint/2010/main" val="1200177982"/>
              </p:ext>
            </p:extLst>
          </p:nvPr>
        </p:nvGraphicFramePr>
        <p:xfrm>
          <a:off x="436310" y="1113345"/>
          <a:ext cx="11300765" cy="4616930"/>
        </p:xfrm>
        <a:graphic>
          <a:graphicData uri="http://schemas.openxmlformats.org/drawingml/2006/table">
            <a:tbl>
              <a:tblPr/>
              <a:tblGrid>
                <a:gridCol w="2663752">
                  <a:extLst>
                    <a:ext uri="{9D8B030D-6E8A-4147-A177-3AD203B41FA5}">
                      <a16:colId xmlns:a16="http://schemas.microsoft.com/office/drawing/2014/main" val="2930770926"/>
                    </a:ext>
                  </a:extLst>
                </a:gridCol>
                <a:gridCol w="8637013">
                  <a:extLst>
                    <a:ext uri="{9D8B030D-6E8A-4147-A177-3AD203B41FA5}">
                      <a16:colId xmlns:a16="http://schemas.microsoft.com/office/drawing/2014/main" val="3604573622"/>
                    </a:ext>
                  </a:extLst>
                </a:gridCol>
              </a:tblGrid>
              <a:tr h="305535">
                <a:tc>
                  <a:txBody>
                    <a:bodyPr/>
                    <a:lstStyle/>
                    <a:p>
                      <a:pPr algn="l" fontAlgn="base"/>
                      <a:r>
                        <a:rPr lang="en-GB" sz="1500" b="1" i="0">
                          <a:solidFill>
                            <a:schemeClr val="tx1"/>
                          </a:solidFill>
                          <a:effectLst/>
                          <a:latin typeface="Arial" panose="020B0604020202020204" pitchFamily="34" charset="0"/>
                          <a:cs typeface="Arial" panose="020B0604020202020204" pitchFamily="34" charset="0"/>
                        </a:rPr>
                        <a:t>Role​</a:t>
                      </a:r>
                      <a:endParaRPr lang="en-GB" sz="1900" b="1" i="0">
                        <a:solidFill>
                          <a:schemeClr val="tx1"/>
                        </a:solidFill>
                        <a:effectLst/>
                        <a:latin typeface="Arial" panose="020B0604020202020204" pitchFamily="34" charset="0"/>
                        <a:cs typeface="Arial" panose="020B0604020202020204" pitchFamily="34" charset="0"/>
                      </a:endParaRPr>
                    </a:p>
                  </a:txBody>
                  <a:tcPr marL="85187" marR="85187" marT="42593" marB="425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ase"/>
                      <a:r>
                        <a:rPr lang="en-GB" sz="1500" b="1" i="0">
                          <a:solidFill>
                            <a:schemeClr val="tx1"/>
                          </a:solidFill>
                          <a:effectLst/>
                          <a:latin typeface="Arial" panose="020B0604020202020204" pitchFamily="34" charset="0"/>
                          <a:cs typeface="Arial" panose="020B0604020202020204" pitchFamily="34" charset="0"/>
                        </a:rPr>
                        <a:t>Responsibilities​</a:t>
                      </a:r>
                      <a:endParaRPr lang="en-GB" sz="1900" b="1" i="0">
                        <a:solidFill>
                          <a:schemeClr val="tx1"/>
                        </a:solidFill>
                        <a:effectLst/>
                        <a:latin typeface="Arial" panose="020B0604020202020204" pitchFamily="34" charset="0"/>
                        <a:cs typeface="Arial" panose="020B0604020202020204" pitchFamily="34" charset="0"/>
                      </a:endParaRPr>
                    </a:p>
                  </a:txBody>
                  <a:tcPr marL="85187" marR="85187" marT="42593" marB="425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75344257"/>
                  </a:ext>
                </a:extLst>
              </a:tr>
              <a:tr h="1433320">
                <a:tc>
                  <a:txBody>
                    <a:bodyPr/>
                    <a:lstStyle/>
                    <a:p>
                      <a:pPr algn="l" fontAlgn="base"/>
                      <a:r>
                        <a:rPr lang="en-GB" sz="1300" b="0" i="0">
                          <a:solidFill>
                            <a:schemeClr val="tx1"/>
                          </a:solidFill>
                          <a:effectLst/>
                          <a:latin typeface="Arial" panose="020B0604020202020204" pitchFamily="34" charset="0"/>
                          <a:cs typeface="Arial" panose="020B0604020202020204" pitchFamily="34" charset="0"/>
                        </a:rPr>
                        <a:t>Senior Responsible Officer</a:t>
                      </a:r>
                      <a:r>
                        <a:rPr lang="en-GB" sz="1300" b="0" i="0">
                          <a:solidFill>
                            <a:schemeClr val="tx1"/>
                          </a:solidFill>
                          <a:effectLst/>
                          <a:highlight>
                            <a:srgbClr val="0070C0"/>
                          </a:highlight>
                          <a:latin typeface="Arial" panose="020B0604020202020204" pitchFamily="34" charset="0"/>
                          <a:cs typeface="Arial" panose="020B0604020202020204" pitchFamily="34" charset="0"/>
                        </a:rPr>
                        <a:t>​</a:t>
                      </a:r>
                      <a:endParaRPr lang="en-GB" sz="1900" b="0" i="0">
                        <a:solidFill>
                          <a:schemeClr val="tx1"/>
                        </a:solidFill>
                        <a:effectLst/>
                        <a:highlight>
                          <a:srgbClr val="0070C0"/>
                        </a:highlight>
                        <a:latin typeface="Arial" panose="020B0604020202020204" pitchFamily="34" charset="0"/>
                        <a:cs typeface="Arial" panose="020B0604020202020204" pitchFamily="34" charset="0"/>
                      </a:endParaRPr>
                    </a:p>
                  </a:txBody>
                  <a:tcPr marL="85187" marR="85187" marT="42593" marB="425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ase">
                        <a:buFont typeface="Arial" panose="020B0604020202020204" pitchFamily="34" charset="0"/>
                        <a:buChar char="•"/>
                      </a:pPr>
                      <a:r>
                        <a:rPr lang="en-GB" sz="1300" b="0" i="0">
                          <a:solidFill>
                            <a:schemeClr val="tx1"/>
                          </a:solidFill>
                          <a:effectLst/>
                          <a:latin typeface="Arial" panose="020B0604020202020204" pitchFamily="34" charset="0"/>
                          <a:cs typeface="Arial" panose="020B0604020202020204" pitchFamily="34" charset="0"/>
                        </a:rPr>
                        <a:t> Ensuring that the project meets its objectives and delivers the expected benefits​</a:t>
                      </a:r>
                      <a:endParaRPr lang="en-GB" sz="1000" b="0" i="0">
                        <a:solidFill>
                          <a:schemeClr val="tx1"/>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300" b="0" i="0">
                          <a:solidFill>
                            <a:schemeClr val="tx1"/>
                          </a:solidFill>
                          <a:effectLst/>
                          <a:latin typeface="Arial" panose="020B0604020202020204" pitchFamily="34" charset="0"/>
                          <a:cs typeface="Arial" panose="020B0604020202020204" pitchFamily="34" charset="0"/>
                        </a:rPr>
                        <a:t> Making key business decisions for the project​</a:t>
                      </a:r>
                      <a:endParaRPr lang="en-GB" sz="1000" b="0" i="0">
                        <a:solidFill>
                          <a:schemeClr val="tx1"/>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300" b="0" i="0">
                          <a:solidFill>
                            <a:schemeClr val="tx1"/>
                          </a:solidFill>
                          <a:effectLst/>
                          <a:latin typeface="Arial" panose="020B0604020202020204" pitchFamily="34" charset="0"/>
                          <a:cs typeface="Arial" panose="020B0604020202020204" pitchFamily="34" charset="0"/>
                        </a:rPr>
                        <a:t> Approving the project budget​</a:t>
                      </a:r>
                      <a:endParaRPr lang="en-GB" sz="1000" b="0" i="0">
                        <a:solidFill>
                          <a:schemeClr val="tx1"/>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300" b="0" i="0">
                          <a:solidFill>
                            <a:schemeClr val="tx1"/>
                          </a:solidFill>
                          <a:effectLst/>
                          <a:latin typeface="Arial" panose="020B0604020202020204" pitchFamily="34" charset="0"/>
                          <a:cs typeface="Arial" panose="020B0604020202020204" pitchFamily="34" charset="0"/>
                        </a:rPr>
                        <a:t> Ensuring availability of resources​</a:t>
                      </a:r>
                      <a:endParaRPr lang="en-GB" sz="1000" b="0" i="0">
                        <a:solidFill>
                          <a:schemeClr val="tx1"/>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300" b="0" i="0">
                          <a:solidFill>
                            <a:schemeClr val="tx1"/>
                          </a:solidFill>
                          <a:effectLst/>
                          <a:latin typeface="Arial" panose="020B0604020202020204" pitchFamily="34" charset="0"/>
                          <a:cs typeface="Arial" panose="020B0604020202020204" pitchFamily="34" charset="0"/>
                        </a:rPr>
                        <a:t> Approving changes to the project scope​</a:t>
                      </a:r>
                      <a:endParaRPr lang="en-GB" sz="1000" b="0" i="0">
                        <a:solidFill>
                          <a:schemeClr val="tx1"/>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300" b="0" i="0">
                          <a:solidFill>
                            <a:schemeClr val="tx1"/>
                          </a:solidFill>
                          <a:effectLst/>
                          <a:latin typeface="Arial" panose="020B0604020202020204" pitchFamily="34" charset="0"/>
                          <a:cs typeface="Arial" panose="020B0604020202020204" pitchFamily="34" charset="0"/>
                        </a:rPr>
                        <a:t> Providing additional funds for scope changes​</a:t>
                      </a:r>
                      <a:endParaRPr lang="en-GB" sz="1000" b="0" i="0">
                        <a:solidFill>
                          <a:schemeClr val="tx1"/>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300" b="0" i="0">
                          <a:solidFill>
                            <a:schemeClr val="tx1"/>
                          </a:solidFill>
                          <a:effectLst/>
                          <a:latin typeface="Arial" panose="020B0604020202020204" pitchFamily="34" charset="0"/>
                          <a:cs typeface="Arial" panose="020B0604020202020204" pitchFamily="34" charset="0"/>
                        </a:rPr>
                        <a:t> Approving project deliverables​</a:t>
                      </a:r>
                      <a:endParaRPr lang="en-GB" sz="1000" b="0" i="0">
                        <a:solidFill>
                          <a:schemeClr val="tx1"/>
                        </a:solidFill>
                        <a:effectLst/>
                        <a:latin typeface="Arial" panose="020B0604020202020204" pitchFamily="34" charset="0"/>
                        <a:cs typeface="Arial" panose="020B0604020202020204" pitchFamily="34" charset="0"/>
                      </a:endParaRPr>
                    </a:p>
                  </a:txBody>
                  <a:tcPr marL="85187" marR="85187" marT="42593" marB="425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81812956"/>
                  </a:ext>
                </a:extLst>
              </a:tr>
              <a:tr h="1254412">
                <a:tc>
                  <a:txBody>
                    <a:bodyPr/>
                    <a:lstStyle/>
                    <a:p>
                      <a:pPr algn="l" fontAlgn="base"/>
                      <a:r>
                        <a:rPr lang="en-GB" sz="1300" b="0" i="0">
                          <a:solidFill>
                            <a:schemeClr val="tx1"/>
                          </a:solidFill>
                          <a:effectLst/>
                          <a:latin typeface="Arial" panose="020B0604020202020204" pitchFamily="34" charset="0"/>
                          <a:cs typeface="Arial" panose="020B0604020202020204" pitchFamily="34" charset="0"/>
                        </a:rPr>
                        <a:t>Project Manager​</a:t>
                      </a:r>
                      <a:endParaRPr lang="en-GB" sz="1900" b="0" i="0">
                        <a:solidFill>
                          <a:schemeClr val="tx1"/>
                        </a:solidFill>
                        <a:effectLst/>
                        <a:latin typeface="Arial" panose="020B0604020202020204" pitchFamily="34" charset="0"/>
                        <a:cs typeface="Arial" panose="020B0604020202020204" pitchFamily="34" charset="0"/>
                      </a:endParaRPr>
                    </a:p>
                  </a:txBody>
                  <a:tcPr marL="85187" marR="85187" marT="42593" marB="425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ase">
                        <a:buFont typeface="Arial" panose="020B0604020202020204" pitchFamily="34" charset="0"/>
                        <a:buChar char="•"/>
                      </a:pPr>
                      <a:r>
                        <a:rPr lang="en-GB" sz="1300" b="0" i="0">
                          <a:solidFill>
                            <a:schemeClr val="tx1"/>
                          </a:solidFill>
                          <a:effectLst/>
                          <a:latin typeface="Arial" panose="020B0604020202020204" pitchFamily="34" charset="0"/>
                          <a:cs typeface="Arial" panose="020B0604020202020204" pitchFamily="34" charset="0"/>
                        </a:rPr>
                        <a:t> Developing a </a:t>
                      </a:r>
                      <a:r>
                        <a:rPr lang="en-GB" sz="1300" b="0" i="0">
                          <a:solidFill>
                            <a:schemeClr val="tx1"/>
                          </a:solidFill>
                          <a:effectLst/>
                          <a:latin typeface="Arial" panose="020B0604020202020204" pitchFamily="34" charset="0"/>
                          <a:cs typeface="Arial" panose="020B0604020202020204" pitchFamily="34" charset="0"/>
                          <a:hlinkClick r:id="rId2" action="ppaction://hlinksldjump"/>
                        </a:rPr>
                        <a:t>project plan</a:t>
                      </a:r>
                      <a:r>
                        <a:rPr lang="en-GB" sz="1300" b="0" i="0">
                          <a:solidFill>
                            <a:schemeClr val="tx1"/>
                          </a:solidFill>
                          <a:effectLst/>
                          <a:latin typeface="Arial" panose="020B0604020202020204" pitchFamily="34" charset="0"/>
                          <a:cs typeface="Arial" panose="020B0604020202020204" pitchFamily="34" charset="0"/>
                        </a:rPr>
                        <a:t>​</a:t>
                      </a:r>
                      <a:endParaRPr lang="en-GB" sz="1000" b="0" i="0">
                        <a:solidFill>
                          <a:schemeClr val="tx1"/>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300" b="0" i="0">
                          <a:solidFill>
                            <a:schemeClr val="tx1"/>
                          </a:solidFill>
                          <a:effectLst/>
                          <a:latin typeface="Arial" panose="020B0604020202020204" pitchFamily="34" charset="0"/>
                          <a:cs typeface="Arial" panose="020B0604020202020204" pitchFamily="34" charset="0"/>
                        </a:rPr>
                        <a:t> Managing deliverables according to the plan​</a:t>
                      </a:r>
                      <a:endParaRPr lang="en-GB" sz="1000" b="0" i="0">
                        <a:solidFill>
                          <a:schemeClr val="tx1"/>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300" b="0" i="0">
                          <a:solidFill>
                            <a:schemeClr val="tx1"/>
                          </a:solidFill>
                          <a:effectLst/>
                          <a:latin typeface="Arial" panose="020B0604020202020204" pitchFamily="34" charset="0"/>
                          <a:cs typeface="Arial" panose="020B0604020202020204" pitchFamily="34" charset="0"/>
                        </a:rPr>
                        <a:t> Assembling and managing the project team​</a:t>
                      </a:r>
                      <a:endParaRPr lang="en-GB" sz="1000" b="0" i="0">
                        <a:solidFill>
                          <a:schemeClr val="tx1"/>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300" b="0" i="0">
                          <a:solidFill>
                            <a:schemeClr val="tx1"/>
                          </a:solidFill>
                          <a:effectLst/>
                          <a:latin typeface="Arial" panose="020B0604020202020204" pitchFamily="34" charset="0"/>
                          <a:cs typeface="Arial" panose="020B0604020202020204" pitchFamily="34" charset="0"/>
                        </a:rPr>
                        <a:t> Managing </a:t>
                      </a:r>
                      <a:r>
                        <a:rPr lang="en-GB" sz="1300" b="0" i="0">
                          <a:solidFill>
                            <a:schemeClr val="tx1"/>
                          </a:solidFill>
                          <a:effectLst/>
                          <a:latin typeface="Arial" panose="020B0604020202020204" pitchFamily="34" charset="0"/>
                          <a:cs typeface="Arial" panose="020B0604020202020204" pitchFamily="34" charset="0"/>
                          <a:hlinkClick r:id="rId3" action="ppaction://hlinksldjump"/>
                        </a:rPr>
                        <a:t>stakeholder</a:t>
                      </a:r>
                      <a:r>
                        <a:rPr lang="en-GB" sz="1300" b="0" i="0">
                          <a:solidFill>
                            <a:schemeClr val="tx1"/>
                          </a:solidFill>
                          <a:effectLst/>
                          <a:latin typeface="Arial" panose="020B0604020202020204" pitchFamily="34" charset="0"/>
                          <a:cs typeface="Arial" panose="020B0604020202020204" pitchFamily="34" charset="0"/>
                        </a:rPr>
                        <a:t> communication and engagement​</a:t>
                      </a:r>
                      <a:endParaRPr lang="en-GB" sz="1000" b="0" i="0">
                        <a:solidFill>
                          <a:schemeClr val="tx1"/>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300" b="0" i="0">
                          <a:solidFill>
                            <a:schemeClr val="tx1"/>
                          </a:solidFill>
                          <a:effectLst/>
                          <a:latin typeface="Arial" panose="020B0604020202020204" pitchFamily="34" charset="0"/>
                          <a:cs typeface="Arial" panose="020B0604020202020204" pitchFamily="34" charset="0"/>
                        </a:rPr>
                        <a:t> Delivering successful project outcomes​</a:t>
                      </a:r>
                      <a:endParaRPr lang="en-GB" sz="1000" b="0" i="0">
                        <a:solidFill>
                          <a:schemeClr val="tx1"/>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300" b="0" i="0">
                          <a:solidFill>
                            <a:schemeClr val="tx1"/>
                          </a:solidFill>
                          <a:effectLst/>
                          <a:latin typeface="Arial" panose="020B0604020202020204" pitchFamily="34" charset="0"/>
                          <a:cs typeface="Arial" panose="020B0604020202020204" pitchFamily="34" charset="0"/>
                        </a:rPr>
                        <a:t> Managing project constraints including cost, time, scope, quality, risk and resources.​</a:t>
                      </a:r>
                      <a:endParaRPr lang="en-GB" sz="1000" b="0" i="0">
                        <a:solidFill>
                          <a:schemeClr val="tx1"/>
                        </a:solidFill>
                        <a:effectLst/>
                        <a:latin typeface="Arial" panose="020B0604020202020204" pitchFamily="34" charset="0"/>
                        <a:cs typeface="Arial" panose="020B0604020202020204" pitchFamily="34" charset="0"/>
                      </a:endParaRPr>
                    </a:p>
                  </a:txBody>
                  <a:tcPr marL="85187" marR="85187" marT="42593" marB="425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7255898"/>
                  </a:ext>
                </a:extLst>
              </a:tr>
              <a:tr h="854588">
                <a:tc>
                  <a:txBody>
                    <a:bodyPr/>
                    <a:lstStyle/>
                    <a:p>
                      <a:pPr algn="l" fontAlgn="base"/>
                      <a:r>
                        <a:rPr lang="en-GB" sz="1300" b="0" i="0">
                          <a:solidFill>
                            <a:schemeClr val="tx1"/>
                          </a:solidFill>
                          <a:effectLst/>
                          <a:latin typeface="Arial" panose="020B0604020202020204" pitchFamily="34" charset="0"/>
                          <a:cs typeface="Arial" panose="020B0604020202020204" pitchFamily="34" charset="0"/>
                        </a:rPr>
                        <a:t>Business Analyst</a:t>
                      </a:r>
                      <a:r>
                        <a:rPr lang="en-GB" sz="1300" b="0" i="0">
                          <a:solidFill>
                            <a:schemeClr val="tx1"/>
                          </a:solidFill>
                          <a:effectLst/>
                          <a:highlight>
                            <a:srgbClr val="0070C0"/>
                          </a:highlight>
                          <a:latin typeface="Arial" panose="020B0604020202020204" pitchFamily="34" charset="0"/>
                          <a:cs typeface="Arial" panose="020B0604020202020204" pitchFamily="34" charset="0"/>
                        </a:rPr>
                        <a:t>​</a:t>
                      </a:r>
                      <a:endParaRPr lang="en-GB" sz="1900" b="0" i="0">
                        <a:solidFill>
                          <a:schemeClr val="tx1"/>
                        </a:solidFill>
                        <a:effectLst/>
                        <a:highlight>
                          <a:srgbClr val="0070C0"/>
                        </a:highlight>
                        <a:latin typeface="Arial" panose="020B0604020202020204" pitchFamily="34" charset="0"/>
                        <a:cs typeface="Arial" panose="020B0604020202020204" pitchFamily="34" charset="0"/>
                      </a:endParaRPr>
                    </a:p>
                  </a:txBody>
                  <a:tcPr marL="85187" marR="85187" marT="42593" marB="425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ase">
                        <a:buFont typeface="Arial" panose="020B0604020202020204" pitchFamily="34" charset="0"/>
                        <a:buChar char="•"/>
                      </a:pPr>
                      <a:r>
                        <a:rPr lang="en-GB" sz="1300" b="0" i="0">
                          <a:solidFill>
                            <a:schemeClr val="tx1"/>
                          </a:solidFill>
                          <a:effectLst/>
                          <a:latin typeface="Arial" panose="020B0604020202020204" pitchFamily="34" charset="0"/>
                          <a:cs typeface="Arial" panose="020B0604020202020204" pitchFamily="34" charset="0"/>
                        </a:rPr>
                        <a:t> Utilised at multiple points​</a:t>
                      </a:r>
                      <a:endParaRPr lang="en-GB" sz="1000" b="0" i="0">
                        <a:solidFill>
                          <a:schemeClr val="tx1"/>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300" b="0" i="0">
                          <a:solidFill>
                            <a:schemeClr val="tx1"/>
                          </a:solidFill>
                          <a:effectLst/>
                          <a:latin typeface="Arial" panose="020B0604020202020204" pitchFamily="34" charset="0"/>
                          <a:cs typeface="Arial" panose="020B0604020202020204" pitchFamily="34" charset="0"/>
                        </a:rPr>
                        <a:t> Assisting in defining the project​</a:t>
                      </a:r>
                      <a:endParaRPr lang="en-GB" sz="1000" b="0" i="0">
                        <a:solidFill>
                          <a:schemeClr val="tx1"/>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300" b="0" i="0">
                          <a:solidFill>
                            <a:schemeClr val="tx1"/>
                          </a:solidFill>
                          <a:effectLst/>
                          <a:latin typeface="Arial" panose="020B0604020202020204" pitchFamily="34" charset="0"/>
                          <a:cs typeface="Arial" panose="020B0604020202020204" pitchFamily="34" charset="0"/>
                        </a:rPr>
                        <a:t> Gathering technical and business requirements ​</a:t>
                      </a:r>
                      <a:endParaRPr lang="en-GB" sz="1000" b="0" i="0">
                        <a:solidFill>
                          <a:schemeClr val="tx1"/>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300" b="0" i="0">
                          <a:solidFill>
                            <a:schemeClr val="tx1"/>
                          </a:solidFill>
                          <a:effectLst/>
                          <a:latin typeface="Arial" panose="020B0604020202020204" pitchFamily="34" charset="0"/>
                          <a:cs typeface="Arial" panose="020B0604020202020204" pitchFamily="34" charset="0"/>
                        </a:rPr>
                        <a:t> Undertaking, process mapping and re-engineering, service design​</a:t>
                      </a:r>
                      <a:endParaRPr lang="en-GB" sz="1000" b="0" i="0">
                        <a:solidFill>
                          <a:schemeClr val="tx1"/>
                        </a:solidFill>
                        <a:effectLst/>
                        <a:latin typeface="Arial" panose="020B0604020202020204" pitchFamily="34" charset="0"/>
                        <a:cs typeface="Arial" panose="020B0604020202020204" pitchFamily="34" charset="0"/>
                      </a:endParaRPr>
                    </a:p>
                  </a:txBody>
                  <a:tcPr marL="85187" marR="85187" marT="42593" marB="425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64260842"/>
                  </a:ext>
                </a:extLst>
              </a:tr>
              <a:tr h="661678">
                <a:tc>
                  <a:txBody>
                    <a:bodyPr/>
                    <a:lstStyle/>
                    <a:p>
                      <a:pPr algn="l" fontAlgn="base"/>
                      <a:r>
                        <a:rPr lang="en-GB" sz="1300" b="0" i="0">
                          <a:solidFill>
                            <a:schemeClr val="tx1"/>
                          </a:solidFill>
                          <a:effectLst/>
                          <a:latin typeface="Arial" panose="020B0604020202020204" pitchFamily="34" charset="0"/>
                          <a:cs typeface="Arial" panose="020B0604020202020204" pitchFamily="34" charset="0"/>
                        </a:rPr>
                        <a:t>Project Team Member​</a:t>
                      </a:r>
                      <a:endParaRPr lang="en-GB" sz="1900" b="0" i="0">
                        <a:solidFill>
                          <a:schemeClr val="tx1"/>
                        </a:solidFill>
                        <a:effectLst/>
                        <a:latin typeface="Arial" panose="020B0604020202020204" pitchFamily="34" charset="0"/>
                        <a:cs typeface="Arial" panose="020B0604020202020204" pitchFamily="34" charset="0"/>
                      </a:endParaRPr>
                    </a:p>
                  </a:txBody>
                  <a:tcPr marL="85187" marR="85187" marT="42593" marB="425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ase">
                        <a:buFont typeface="Arial" panose="020B0604020202020204" pitchFamily="34" charset="0"/>
                        <a:buChar char="•"/>
                      </a:pPr>
                      <a:r>
                        <a:rPr lang="en-GB" sz="1300" b="0" i="0">
                          <a:solidFill>
                            <a:schemeClr val="tx1"/>
                          </a:solidFill>
                          <a:effectLst/>
                          <a:latin typeface="Arial" panose="020B0604020202020204" pitchFamily="34" charset="0"/>
                          <a:cs typeface="Arial" panose="020B0604020202020204" pitchFamily="34" charset="0"/>
                        </a:rPr>
                        <a:t> Contributing to overall project objectives​</a:t>
                      </a:r>
                      <a:endParaRPr lang="en-GB" sz="1000" b="0" i="0">
                        <a:solidFill>
                          <a:schemeClr val="tx1"/>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300" b="0" i="0">
                          <a:solidFill>
                            <a:schemeClr val="tx1"/>
                          </a:solidFill>
                          <a:effectLst/>
                          <a:latin typeface="Arial" panose="020B0604020202020204" pitchFamily="34" charset="0"/>
                          <a:cs typeface="Arial" panose="020B0604020202020204" pitchFamily="34" charset="0"/>
                        </a:rPr>
                        <a:t> Completing individual deliverables​</a:t>
                      </a:r>
                      <a:endParaRPr lang="en-GB" sz="1000" b="0" i="0">
                        <a:solidFill>
                          <a:schemeClr val="tx1"/>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300" b="0" i="0">
                          <a:solidFill>
                            <a:schemeClr val="tx1"/>
                          </a:solidFill>
                          <a:effectLst/>
                          <a:latin typeface="Arial" panose="020B0604020202020204" pitchFamily="34" charset="0"/>
                          <a:cs typeface="Arial" panose="020B0604020202020204" pitchFamily="34" charset="0"/>
                        </a:rPr>
                        <a:t> Providing expertise in their subject matter​</a:t>
                      </a:r>
                      <a:endParaRPr lang="en-GB" sz="1000" b="0" i="0">
                        <a:solidFill>
                          <a:schemeClr val="tx1"/>
                        </a:solidFill>
                        <a:effectLst/>
                        <a:latin typeface="Arial" panose="020B0604020202020204" pitchFamily="34" charset="0"/>
                        <a:cs typeface="Arial" panose="020B0604020202020204" pitchFamily="34" charset="0"/>
                      </a:endParaRPr>
                    </a:p>
                  </a:txBody>
                  <a:tcPr marL="85187" marR="85187" marT="42593" marB="425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75588306"/>
                  </a:ext>
                </a:extLst>
              </a:tr>
            </a:tbl>
          </a:graphicData>
        </a:graphic>
      </p:graphicFrame>
      <p:sp>
        <p:nvSpPr>
          <p:cNvPr id="5" name="Title 1">
            <a:extLst>
              <a:ext uri="{FF2B5EF4-FFF2-40B4-BE49-F238E27FC236}">
                <a16:creationId xmlns:a16="http://schemas.microsoft.com/office/drawing/2014/main" id="{01128C72-956D-5B7A-A480-87A884AB2DFB}"/>
              </a:ext>
            </a:extLst>
          </p:cNvPr>
          <p:cNvSpPr>
            <a:spLocks noGrp="1"/>
          </p:cNvSpPr>
          <p:nvPr/>
        </p:nvSpPr>
        <p:spPr>
          <a:xfrm>
            <a:off x="436310" y="664031"/>
            <a:ext cx="10823713" cy="449314"/>
          </a:xfrm>
        </p:spPr>
        <p:txBody>
          <a:bodyPr lIns="91440" tIns="45720" rIns="91440" bIns="45720" anchor="b" anchorCtr="0">
            <a:noAutofit/>
          </a:bodyPr>
          <a:lstStyle>
            <a:lvl1pPr algn="l" rtl="0" eaLnBrk="1" fontAlgn="base" hangingPunct="1">
              <a:spcBef>
                <a:spcPct val="0"/>
              </a:spcBef>
              <a:spcAft>
                <a:spcPct val="0"/>
              </a:spcAft>
              <a:defRPr sz="2800" kern="1200">
                <a:solidFill>
                  <a:schemeClr val="bg2">
                    <a:lumMod val="25000"/>
                  </a:schemeClr>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b="1">
                <a:solidFill>
                  <a:srgbClr val="B00000"/>
                </a:solidFill>
                <a:latin typeface="Arial"/>
                <a:ea typeface="ＭＳ Ｐゴシック"/>
                <a:cs typeface="Arial"/>
              </a:rPr>
              <a:t>Roles and Responsibilities</a:t>
            </a:r>
            <a:r>
              <a:rPr lang="en-GB" b="1">
                <a:solidFill>
                  <a:schemeClr val="tx1"/>
                </a:solidFill>
                <a:latin typeface="Arial"/>
                <a:ea typeface="ＭＳ Ｐゴシック"/>
                <a:cs typeface="Arial"/>
              </a:rPr>
              <a:t> </a:t>
            </a:r>
          </a:p>
        </p:txBody>
      </p:sp>
    </p:spTree>
    <p:extLst>
      <p:ext uri="{BB962C8B-B14F-4D97-AF65-F5344CB8AC3E}">
        <p14:creationId xmlns:p14="http://schemas.microsoft.com/office/powerpoint/2010/main" val="18618915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7246925-a231-43d8-9e1b-94449c8339c0" xsi:nil="true"/>
    <lcf76f155ced4ddcb4097134ff3c332f xmlns="7f7c35d9-9f75-4b43-9e10-69111d1c642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88A6C3E0003C43956D489C2FF04221" ma:contentTypeVersion="15" ma:contentTypeDescription="Create a new document." ma:contentTypeScope="" ma:versionID="67b643f88bbff0686bed787506a10140">
  <xsd:schema xmlns:xsd="http://www.w3.org/2001/XMLSchema" xmlns:xs="http://www.w3.org/2001/XMLSchema" xmlns:p="http://schemas.microsoft.com/office/2006/metadata/properties" xmlns:ns2="7f7c35d9-9f75-4b43-9e10-69111d1c6426" xmlns:ns3="37246925-a231-43d8-9e1b-94449c8339c0" targetNamespace="http://schemas.microsoft.com/office/2006/metadata/properties" ma:root="true" ma:fieldsID="85c81649886aab92c7bdfa104afa79d9" ns2:_="" ns3:_="">
    <xsd:import namespace="7f7c35d9-9f75-4b43-9e10-69111d1c6426"/>
    <xsd:import namespace="37246925-a231-43d8-9e1b-94449c8339c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7c35d9-9f75-4b43-9e10-69111d1c64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1de760-663d-4563-8f1d-7240ab160580"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246925-a231-43d8-9e1b-94449c8339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79996e79-55b5-4862-ad4c-80115de4fb8d}" ma:internalName="TaxCatchAll" ma:showField="CatchAllData" ma:web="37246925-a231-43d8-9e1b-94449c833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333F5C-E757-4225-9B4B-44E562E4DBFA}">
  <ds:schemaRefs>
    <ds:schemaRef ds:uri="37246925-a231-43d8-9e1b-94449c8339c0"/>
    <ds:schemaRef ds:uri="7f7c35d9-9f75-4b43-9e10-69111d1c64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D778385-5927-422F-A6D0-97B2C5A3ED70}">
  <ds:schemaRefs>
    <ds:schemaRef ds:uri="37246925-a231-43d8-9e1b-94449c8339c0"/>
    <ds:schemaRef ds:uri="7f7c35d9-9f75-4b43-9e10-69111d1c64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1E5B7FD-97F5-43C8-813A-78E3603F46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3347</Words>
  <Application>Microsoft Office PowerPoint</Application>
  <PresentationFormat>Widescreen</PresentationFormat>
  <Paragraphs>337</Paragraphs>
  <Slides>22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Arial,Sans-Serif</vt:lpstr>
      <vt:lpstr>Calibri</vt:lpstr>
      <vt:lpstr>Calibri Light</vt:lpstr>
      <vt:lpstr>Courier New</vt:lpstr>
      <vt:lpstr>Wingdings</vt:lpstr>
      <vt:lpstr>1_Office Theme</vt:lpstr>
      <vt:lpstr>8_Office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Rob Huntington</dc:creator>
  <cp:lastModifiedBy>Guy Head</cp:lastModifiedBy>
  <cp:revision>47</cp:revision>
  <dcterms:created xsi:type="dcterms:W3CDTF">2021-04-26T21:34:12Z</dcterms:created>
  <dcterms:modified xsi:type="dcterms:W3CDTF">2025-11-13T13:51:42Z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0x010100A788A6C3E0003C43956D489C2FF04221</vt:lpwstr>
  </property>
  <property fmtid="{D5CDD505-2E9C-101B-9397-08002B2CF9AE}" pid="3" name="Order">
    <vt:r8>1285100</vt:r8>
  </property>
  <property fmtid="{D5CDD505-2E9C-101B-9397-08002B2CF9AE}" pid="4" name="_ExtendedDescription">
    <vt:lpwstr/>
  </property>
  <property fmtid="{D5CDD505-2E9C-101B-9397-08002B2CF9AE}" pid="5" name="ComplianceAssetId">
    <vt:lpwstr/>
  </property>
  <property fmtid="{D5CDD505-2E9C-101B-9397-08002B2CF9AE}" pid="6" name="MediaServiceImageTags">
    <vt:lpwstr/>
  </property>
</Properties>
</file>